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9"/>
  </p:notesMasterIdLst>
  <p:sldIdLst>
    <p:sldId id="259" r:id="rId2"/>
    <p:sldId id="257" r:id="rId3"/>
    <p:sldId id="258" r:id="rId4"/>
    <p:sldId id="263" r:id="rId5"/>
    <p:sldId id="261" r:id="rId6"/>
    <p:sldId id="262" r:id="rId7"/>
    <p:sldId id="298" r:id="rId8"/>
    <p:sldId id="264" r:id="rId9"/>
    <p:sldId id="266" r:id="rId10"/>
    <p:sldId id="299" r:id="rId11"/>
    <p:sldId id="265" r:id="rId12"/>
    <p:sldId id="267" r:id="rId13"/>
    <p:sldId id="268" r:id="rId14"/>
    <p:sldId id="270" r:id="rId15"/>
    <p:sldId id="271" r:id="rId16"/>
    <p:sldId id="277" r:id="rId17"/>
    <p:sldId id="273" r:id="rId18"/>
    <p:sldId id="275" r:id="rId19"/>
    <p:sldId id="276" r:id="rId20"/>
    <p:sldId id="285" r:id="rId21"/>
    <p:sldId id="280" r:id="rId22"/>
    <p:sldId id="281" r:id="rId23"/>
    <p:sldId id="272" r:id="rId24"/>
    <p:sldId id="286" r:id="rId25"/>
    <p:sldId id="287" r:id="rId26"/>
    <p:sldId id="288" r:id="rId27"/>
    <p:sldId id="279" r:id="rId28"/>
    <p:sldId id="290" r:id="rId29"/>
    <p:sldId id="293" r:id="rId30"/>
    <p:sldId id="294" r:id="rId31"/>
    <p:sldId id="295" r:id="rId32"/>
    <p:sldId id="300" r:id="rId33"/>
    <p:sldId id="291" r:id="rId34"/>
    <p:sldId id="296" r:id="rId35"/>
    <p:sldId id="297" r:id="rId36"/>
    <p:sldId id="269" r:id="rId37"/>
    <p:sldId id="26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33"/>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B7DDB-2012-4237-9EF5-98A05F047FEA}" v="107" dt="2023-03-28T09:40:09.3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7" d="100"/>
          <a:sy n="87" d="100"/>
        </p:scale>
        <p:origin x="-365"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itha Devi Koneti" userId="6f7cac51b6737f68" providerId="LiveId" clId="{24FB7DDB-2012-4237-9EF5-98A05F047FEA}"/>
    <pc:docChg chg="undo custSel modSld">
      <pc:chgData name="Sunitha Devi Koneti" userId="6f7cac51b6737f68" providerId="LiveId" clId="{24FB7DDB-2012-4237-9EF5-98A05F047FEA}" dt="2023-03-28T09:42:04.638" v="2327" actId="20577"/>
      <pc:docMkLst>
        <pc:docMk/>
      </pc:docMkLst>
      <pc:sldChg chg="modSp mod">
        <pc:chgData name="Sunitha Devi Koneti" userId="6f7cac51b6737f68" providerId="LiveId" clId="{24FB7DDB-2012-4237-9EF5-98A05F047FEA}" dt="2023-03-28T09:26:07.295" v="1336" actId="20577"/>
        <pc:sldMkLst>
          <pc:docMk/>
          <pc:sldMk cId="2665593772" sldId="261"/>
        </pc:sldMkLst>
        <pc:spChg chg="mod">
          <ac:chgData name="Sunitha Devi Koneti" userId="6f7cac51b6737f68" providerId="LiveId" clId="{24FB7DDB-2012-4237-9EF5-98A05F047FEA}" dt="2023-03-28T09:26:07.295" v="1336" actId="20577"/>
          <ac:spMkLst>
            <pc:docMk/>
            <pc:sldMk cId="2665593772" sldId="261"/>
            <ac:spMk id="3" creationId="{73BD5960-5FB4-2C92-FDEC-5936B5FE6C53}"/>
          </ac:spMkLst>
        </pc:spChg>
      </pc:sldChg>
      <pc:sldChg chg="modSp">
        <pc:chgData name="Sunitha Devi Koneti" userId="6f7cac51b6737f68" providerId="LiveId" clId="{24FB7DDB-2012-4237-9EF5-98A05F047FEA}" dt="2023-03-28T09:38:45.111" v="2220" actId="207"/>
        <pc:sldMkLst>
          <pc:docMk/>
          <pc:sldMk cId="3462393699" sldId="262"/>
        </pc:sldMkLst>
        <pc:spChg chg="mod">
          <ac:chgData name="Sunitha Devi Koneti" userId="6f7cac51b6737f68" providerId="LiveId" clId="{24FB7DDB-2012-4237-9EF5-98A05F047FEA}" dt="2023-03-28T09:38:45.111" v="2220" actId="207"/>
          <ac:spMkLst>
            <pc:docMk/>
            <pc:sldMk cId="3462393699" sldId="262"/>
            <ac:spMk id="8" creationId="{2B2881BB-90BC-DA86-41FB-FBC4E15153EC}"/>
          </ac:spMkLst>
        </pc:spChg>
      </pc:sldChg>
      <pc:sldChg chg="modSp mod">
        <pc:chgData name="Sunitha Devi Koneti" userId="6f7cac51b6737f68" providerId="LiveId" clId="{24FB7DDB-2012-4237-9EF5-98A05F047FEA}" dt="2023-03-28T08:55:25.826" v="477" actId="20577"/>
        <pc:sldMkLst>
          <pc:docMk/>
          <pc:sldMk cId="270622027" sldId="269"/>
        </pc:sldMkLst>
        <pc:spChg chg="mod">
          <ac:chgData name="Sunitha Devi Koneti" userId="6f7cac51b6737f68" providerId="LiveId" clId="{24FB7DDB-2012-4237-9EF5-98A05F047FEA}" dt="2023-03-28T08:55:25.826" v="477" actId="20577"/>
          <ac:spMkLst>
            <pc:docMk/>
            <pc:sldMk cId="270622027" sldId="269"/>
            <ac:spMk id="3" creationId="{46C8A1E3-F6B5-9AAD-F755-799947E13A4A}"/>
          </ac:spMkLst>
        </pc:spChg>
      </pc:sldChg>
      <pc:sldChg chg="addSp modSp mod">
        <pc:chgData name="Sunitha Devi Koneti" userId="6f7cac51b6737f68" providerId="LiveId" clId="{24FB7DDB-2012-4237-9EF5-98A05F047FEA}" dt="2023-03-28T09:42:04.638" v="2327" actId="20577"/>
        <pc:sldMkLst>
          <pc:docMk/>
          <pc:sldMk cId="1462593059" sldId="273"/>
        </pc:sldMkLst>
        <pc:spChg chg="add mod">
          <ac:chgData name="Sunitha Devi Koneti" userId="6f7cac51b6737f68" providerId="LiveId" clId="{24FB7DDB-2012-4237-9EF5-98A05F047FEA}" dt="2023-03-28T09:42:04.638" v="2327" actId="20577"/>
          <ac:spMkLst>
            <pc:docMk/>
            <pc:sldMk cId="1462593059" sldId="273"/>
            <ac:spMk id="2" creationId="{506759AF-E0C2-CF3D-2C6A-B80E21FD0B17}"/>
          </ac:spMkLst>
        </pc:spChg>
        <pc:picChg chg="mod">
          <ac:chgData name="Sunitha Devi Koneti" userId="6f7cac51b6737f68" providerId="LiveId" clId="{24FB7DDB-2012-4237-9EF5-98A05F047FEA}" dt="2023-03-28T09:39:52.614" v="2221" actId="14100"/>
          <ac:picMkLst>
            <pc:docMk/>
            <pc:sldMk cId="1462593059" sldId="273"/>
            <ac:picMk id="3074" creationId="{D40161D7-FD26-0692-AD7B-ACCD58B09BA5}"/>
          </ac:picMkLst>
        </pc:picChg>
      </pc:sldChg>
      <pc:sldChg chg="addSp modSp mod">
        <pc:chgData name="Sunitha Devi Koneti" userId="6f7cac51b6737f68" providerId="LiveId" clId="{24FB7DDB-2012-4237-9EF5-98A05F047FEA}" dt="2023-03-28T08:50:38.453" v="293" actId="20577"/>
        <pc:sldMkLst>
          <pc:docMk/>
          <pc:sldMk cId="790962570" sldId="276"/>
        </pc:sldMkLst>
        <pc:spChg chg="add mod">
          <ac:chgData name="Sunitha Devi Koneti" userId="6f7cac51b6737f68" providerId="LiveId" clId="{24FB7DDB-2012-4237-9EF5-98A05F047FEA}" dt="2023-03-28T08:50:38.453" v="293" actId="20577"/>
          <ac:spMkLst>
            <pc:docMk/>
            <pc:sldMk cId="790962570" sldId="276"/>
            <ac:spMk id="2" creationId="{2FC5BF35-A4AE-20B4-D03B-31EDC3728568}"/>
          </ac:spMkLst>
        </pc:spChg>
        <pc:picChg chg="mod">
          <ac:chgData name="Sunitha Devi Koneti" userId="6f7cac51b6737f68" providerId="LiveId" clId="{24FB7DDB-2012-4237-9EF5-98A05F047FEA}" dt="2023-03-28T08:50:12.070" v="273" actId="14100"/>
          <ac:picMkLst>
            <pc:docMk/>
            <pc:sldMk cId="790962570" sldId="276"/>
            <ac:picMk id="8" creationId="{8C1F26AC-EBAF-E857-4445-5E0C0681357E}"/>
          </ac:picMkLst>
        </pc:picChg>
      </pc:sldChg>
      <pc:sldChg chg="addSp delSp modSp mod">
        <pc:chgData name="Sunitha Devi Koneti" userId="6f7cac51b6737f68" providerId="LiveId" clId="{24FB7DDB-2012-4237-9EF5-98A05F047FEA}" dt="2023-03-28T09:01:51.843" v="583" actId="20577"/>
        <pc:sldMkLst>
          <pc:docMk/>
          <pc:sldMk cId="2125582068" sldId="279"/>
        </pc:sldMkLst>
        <pc:spChg chg="add del mod">
          <ac:chgData name="Sunitha Devi Koneti" userId="6f7cac51b6737f68" providerId="LiveId" clId="{24FB7DDB-2012-4237-9EF5-98A05F047FEA}" dt="2023-03-28T09:00:44.317" v="573" actId="478"/>
          <ac:spMkLst>
            <pc:docMk/>
            <pc:sldMk cId="2125582068" sldId="279"/>
            <ac:spMk id="2" creationId="{09229885-E508-3EEC-0458-FD75AE9E19F7}"/>
          </ac:spMkLst>
        </pc:spChg>
        <pc:spChg chg="add mod">
          <ac:chgData name="Sunitha Devi Koneti" userId="6f7cac51b6737f68" providerId="LiveId" clId="{24FB7DDB-2012-4237-9EF5-98A05F047FEA}" dt="2023-03-28T09:01:51.843" v="583" actId="20577"/>
          <ac:spMkLst>
            <pc:docMk/>
            <pc:sldMk cId="2125582068" sldId="279"/>
            <ac:spMk id="4" creationId="{0BE83A82-89E2-102A-391C-E2B933769A36}"/>
          </ac:spMkLst>
        </pc:spChg>
        <pc:graphicFrameChg chg="mod modGraphic">
          <ac:chgData name="Sunitha Devi Koneti" userId="6f7cac51b6737f68" providerId="LiveId" clId="{24FB7DDB-2012-4237-9EF5-98A05F047FEA}" dt="2023-03-28T08:58:56.986" v="563" actId="21"/>
          <ac:graphicFrameMkLst>
            <pc:docMk/>
            <pc:sldMk cId="2125582068" sldId="279"/>
            <ac:graphicFrameMk id="3" creationId="{0C2FD25E-3491-B936-776E-AE6CEA600F18}"/>
          </ac:graphicFrameMkLst>
        </pc:graphicFrameChg>
        <pc:picChg chg="mod">
          <ac:chgData name="Sunitha Devi Koneti" userId="6f7cac51b6737f68" providerId="LiveId" clId="{24FB7DDB-2012-4237-9EF5-98A05F047FEA}" dt="2023-03-28T09:00:51.552" v="574" actId="14100"/>
          <ac:picMkLst>
            <pc:docMk/>
            <pc:sldMk cId="2125582068" sldId="279"/>
            <ac:picMk id="7" creationId="{D4C86DF4-C119-892D-703E-608C777C8504}"/>
          </ac:picMkLst>
        </pc:picChg>
      </pc:sldChg>
      <pc:sldChg chg="addSp modSp mod">
        <pc:chgData name="Sunitha Devi Koneti" userId="6f7cac51b6737f68" providerId="LiveId" clId="{24FB7DDB-2012-4237-9EF5-98A05F047FEA}" dt="2023-03-28T09:14:30.640" v="942" actId="255"/>
        <pc:sldMkLst>
          <pc:docMk/>
          <pc:sldMk cId="1755503756" sldId="280"/>
        </pc:sldMkLst>
        <pc:spChg chg="add mod">
          <ac:chgData name="Sunitha Devi Koneti" userId="6f7cac51b6737f68" providerId="LiveId" clId="{24FB7DDB-2012-4237-9EF5-98A05F047FEA}" dt="2023-03-28T09:14:30.640" v="942" actId="255"/>
          <ac:spMkLst>
            <pc:docMk/>
            <pc:sldMk cId="1755503756" sldId="280"/>
            <ac:spMk id="2" creationId="{2325707F-6FE0-8517-86E2-CEAC2C0ECC68}"/>
          </ac:spMkLst>
        </pc:spChg>
        <pc:picChg chg="mod">
          <ac:chgData name="Sunitha Devi Koneti" userId="6f7cac51b6737f68" providerId="LiveId" clId="{24FB7DDB-2012-4237-9EF5-98A05F047FEA}" dt="2023-03-28T09:09:56.846" v="781" actId="14100"/>
          <ac:picMkLst>
            <pc:docMk/>
            <pc:sldMk cId="1755503756" sldId="280"/>
            <ac:picMk id="8" creationId="{A3A65AB4-5481-3D13-DE9E-ABDB1AC6AA1D}"/>
          </ac:picMkLst>
        </pc:picChg>
        <pc:picChg chg="mod">
          <ac:chgData name="Sunitha Devi Koneti" userId="6f7cac51b6737f68" providerId="LiveId" clId="{24FB7DDB-2012-4237-9EF5-98A05F047FEA}" dt="2023-03-28T09:10:03.348" v="782" actId="14100"/>
          <ac:picMkLst>
            <pc:docMk/>
            <pc:sldMk cId="1755503756" sldId="280"/>
            <ac:picMk id="10" creationId="{A9D91092-F7C2-D9BA-7346-5F60C4F5D90A}"/>
          </ac:picMkLst>
        </pc:picChg>
      </pc:sldChg>
      <pc:sldChg chg="addSp modSp mod">
        <pc:chgData name="Sunitha Devi Koneti" userId="6f7cac51b6737f68" providerId="LiveId" clId="{24FB7DDB-2012-4237-9EF5-98A05F047FEA}" dt="2023-03-28T09:18:52.899" v="1120" actId="20577"/>
        <pc:sldMkLst>
          <pc:docMk/>
          <pc:sldMk cId="280453229" sldId="281"/>
        </pc:sldMkLst>
        <pc:spChg chg="add mod">
          <ac:chgData name="Sunitha Devi Koneti" userId="6f7cac51b6737f68" providerId="LiveId" clId="{24FB7DDB-2012-4237-9EF5-98A05F047FEA}" dt="2023-03-28T09:18:52.899" v="1120" actId="20577"/>
          <ac:spMkLst>
            <pc:docMk/>
            <pc:sldMk cId="280453229" sldId="281"/>
            <ac:spMk id="2" creationId="{3FBC650C-EFC1-B61E-FA51-281E6AF1B228}"/>
          </ac:spMkLst>
        </pc:spChg>
        <pc:picChg chg="mod">
          <ac:chgData name="Sunitha Devi Koneti" userId="6f7cac51b6737f68" providerId="LiveId" clId="{24FB7DDB-2012-4237-9EF5-98A05F047FEA}" dt="2023-03-28T09:16:08.003" v="945" actId="14100"/>
          <ac:picMkLst>
            <pc:docMk/>
            <pc:sldMk cId="280453229" sldId="281"/>
            <ac:picMk id="4" creationId="{18D6BB3C-1064-E111-85C0-B02B2F3417EA}"/>
          </ac:picMkLst>
        </pc:picChg>
        <pc:picChg chg="mod">
          <ac:chgData name="Sunitha Devi Koneti" userId="6f7cac51b6737f68" providerId="LiveId" clId="{24FB7DDB-2012-4237-9EF5-98A05F047FEA}" dt="2023-03-28T09:16:12.331" v="946" actId="14100"/>
          <ac:picMkLst>
            <pc:docMk/>
            <pc:sldMk cId="280453229" sldId="281"/>
            <ac:picMk id="7" creationId="{7E812BD7-C765-9C9F-42A2-06AC1F093B0B}"/>
          </ac:picMkLst>
        </pc:picChg>
      </pc:sldChg>
      <pc:sldChg chg="addSp delSp modSp mod">
        <pc:chgData name="Sunitha Devi Koneti" userId="6f7cac51b6737f68" providerId="LiveId" clId="{24FB7DDB-2012-4237-9EF5-98A05F047FEA}" dt="2023-03-28T09:09:01.084" v="777" actId="20577"/>
        <pc:sldMkLst>
          <pc:docMk/>
          <pc:sldMk cId="3890395813" sldId="285"/>
        </pc:sldMkLst>
        <pc:spChg chg="add mod">
          <ac:chgData name="Sunitha Devi Koneti" userId="6f7cac51b6737f68" providerId="LiveId" clId="{24FB7DDB-2012-4237-9EF5-98A05F047FEA}" dt="2023-03-28T09:09:01.084" v="777" actId="20577"/>
          <ac:spMkLst>
            <pc:docMk/>
            <pc:sldMk cId="3890395813" sldId="285"/>
            <ac:spMk id="5" creationId="{09C4BF6D-D9DD-17DA-C13C-C79B78D5539D}"/>
          </ac:spMkLst>
        </pc:spChg>
        <pc:spChg chg="add del mod">
          <ac:chgData name="Sunitha Devi Koneti" userId="6f7cac51b6737f68" providerId="LiveId" clId="{24FB7DDB-2012-4237-9EF5-98A05F047FEA}" dt="2023-03-28T09:03:38.074" v="607"/>
          <ac:spMkLst>
            <pc:docMk/>
            <pc:sldMk cId="3890395813" sldId="285"/>
            <ac:spMk id="6" creationId="{A526F873-8B0C-23E2-E967-2529A18B304B}"/>
          </ac:spMkLst>
        </pc:spChg>
        <pc:picChg chg="mod">
          <ac:chgData name="Sunitha Devi Koneti" userId="6f7cac51b6737f68" providerId="LiveId" clId="{24FB7DDB-2012-4237-9EF5-98A05F047FEA}" dt="2023-03-28T09:02:07.687" v="584" actId="14100"/>
          <ac:picMkLst>
            <pc:docMk/>
            <pc:sldMk cId="3890395813" sldId="285"/>
            <ac:picMk id="2" creationId="{1F2F846B-BCBF-5632-06DC-4ECDF7E211DE}"/>
          </ac:picMkLst>
        </pc:picChg>
        <pc:picChg chg="mod">
          <ac:chgData name="Sunitha Devi Koneti" userId="6f7cac51b6737f68" providerId="LiveId" clId="{24FB7DDB-2012-4237-9EF5-98A05F047FEA}" dt="2023-03-28T09:02:15.348" v="585" actId="14100"/>
          <ac:picMkLst>
            <pc:docMk/>
            <pc:sldMk cId="3890395813" sldId="285"/>
            <ac:picMk id="4" creationId="{6BD028AD-BA22-AC5A-9C69-7D9B6D091454}"/>
          </ac:picMkLst>
        </pc:picChg>
      </pc:sldChg>
      <pc:sldChg chg="modSp mod">
        <pc:chgData name="Sunitha Devi Koneti" userId="6f7cac51b6737f68" providerId="LiveId" clId="{24FB7DDB-2012-4237-9EF5-98A05F047FEA}" dt="2023-03-28T09:23:07.239" v="1332" actId="20577"/>
        <pc:sldMkLst>
          <pc:docMk/>
          <pc:sldMk cId="2191250911" sldId="290"/>
        </pc:sldMkLst>
        <pc:graphicFrameChg chg="modGraphic">
          <ac:chgData name="Sunitha Devi Koneti" userId="6f7cac51b6737f68" providerId="LiveId" clId="{24FB7DDB-2012-4237-9EF5-98A05F047FEA}" dt="2023-03-28T09:23:07.239" v="1332" actId="20577"/>
          <ac:graphicFrameMkLst>
            <pc:docMk/>
            <pc:sldMk cId="2191250911" sldId="290"/>
            <ac:graphicFrameMk id="3" creationId="{0C2FD25E-3491-B936-776E-AE6CEA600F18}"/>
          </ac:graphicFrameMkLst>
        </pc:graphicFrameChg>
        <pc:picChg chg="mod">
          <ac:chgData name="Sunitha Devi Koneti" userId="6f7cac51b6737f68" providerId="LiveId" clId="{24FB7DDB-2012-4237-9EF5-98A05F047FEA}" dt="2023-03-28T09:22:45.692" v="1322" actId="1038"/>
          <ac:picMkLst>
            <pc:docMk/>
            <pc:sldMk cId="2191250911" sldId="290"/>
            <ac:picMk id="5" creationId="{91863B87-0E06-1CC9-18D5-017D102C207D}"/>
          </ac:picMkLst>
        </pc:picChg>
      </pc:sldChg>
      <pc:sldChg chg="modSp mod">
        <pc:chgData name="Sunitha Devi Koneti" userId="6f7cac51b6737f68" providerId="LiveId" clId="{24FB7DDB-2012-4237-9EF5-98A05F047FEA}" dt="2023-03-28T09:22:30.269" v="1291" actId="1038"/>
        <pc:sldMkLst>
          <pc:docMk/>
          <pc:sldMk cId="2972229503" sldId="293"/>
        </pc:sldMkLst>
        <pc:picChg chg="mod">
          <ac:chgData name="Sunitha Devi Koneti" userId="6f7cac51b6737f68" providerId="LiveId" clId="{24FB7DDB-2012-4237-9EF5-98A05F047FEA}" dt="2023-03-28T09:22:30.269" v="1291" actId="1038"/>
          <ac:picMkLst>
            <pc:docMk/>
            <pc:sldMk cId="2972229503" sldId="293"/>
            <ac:picMk id="5" creationId="{81656F3B-AD16-D6A2-7AE6-1CAB3524BC1D}"/>
          </ac:picMkLst>
        </pc:picChg>
      </pc:sldChg>
      <pc:sldChg chg="modSp mod">
        <pc:chgData name="Sunitha Devi Koneti" userId="6f7cac51b6737f68" providerId="LiveId" clId="{24FB7DDB-2012-4237-9EF5-98A05F047FEA}" dt="2023-03-28T09:22:13.119" v="1221" actId="1038"/>
        <pc:sldMkLst>
          <pc:docMk/>
          <pc:sldMk cId="3974777896" sldId="294"/>
        </pc:sldMkLst>
        <pc:picChg chg="mod">
          <ac:chgData name="Sunitha Devi Koneti" userId="6f7cac51b6737f68" providerId="LiveId" clId="{24FB7DDB-2012-4237-9EF5-98A05F047FEA}" dt="2023-03-28T09:22:13.119" v="1221" actId="1038"/>
          <ac:picMkLst>
            <pc:docMk/>
            <pc:sldMk cId="3974777896" sldId="294"/>
            <ac:picMk id="4" creationId="{5B1F291D-8540-B44F-110D-A2BD0C3EEE80}"/>
          </ac:picMkLst>
        </pc:picChg>
      </pc:sldChg>
      <pc:sldChg chg="modSp mod">
        <pc:chgData name="Sunitha Devi Koneti" userId="6f7cac51b6737f68" providerId="LiveId" clId="{24FB7DDB-2012-4237-9EF5-98A05F047FEA}" dt="2023-03-28T09:22:01.185" v="1178" actId="1038"/>
        <pc:sldMkLst>
          <pc:docMk/>
          <pc:sldMk cId="209528144" sldId="295"/>
        </pc:sldMkLst>
        <pc:picChg chg="mod">
          <ac:chgData name="Sunitha Devi Koneti" userId="6f7cac51b6737f68" providerId="LiveId" clId="{24FB7DDB-2012-4237-9EF5-98A05F047FEA}" dt="2023-03-28T09:22:01.185" v="1178" actId="1038"/>
          <ac:picMkLst>
            <pc:docMk/>
            <pc:sldMk cId="209528144" sldId="295"/>
            <ac:picMk id="10" creationId="{E4D6A2EC-4EEC-5545-171A-EB2CBD4E4043}"/>
          </ac:picMkLst>
        </pc:picChg>
      </pc:sldChg>
      <pc:sldChg chg="modSp mod">
        <pc:chgData name="Sunitha Devi Koneti" userId="6f7cac51b6737f68" providerId="LiveId" clId="{24FB7DDB-2012-4237-9EF5-98A05F047FEA}" dt="2023-03-28T08:56:28.815" v="478" actId="14100"/>
        <pc:sldMkLst>
          <pc:docMk/>
          <pc:sldMk cId="3673673990" sldId="297"/>
        </pc:sldMkLst>
        <pc:spChg chg="mod">
          <ac:chgData name="Sunitha Devi Koneti" userId="6f7cac51b6737f68" providerId="LiveId" clId="{24FB7DDB-2012-4237-9EF5-98A05F047FEA}" dt="2023-03-28T08:56:28.815" v="478" actId="14100"/>
          <ac:spMkLst>
            <pc:docMk/>
            <pc:sldMk cId="3673673990" sldId="297"/>
            <ac:spMk id="3" creationId="{00000000-0000-0000-0000-000000000000}"/>
          </ac:spMkLst>
        </pc:spChg>
      </pc:sldChg>
      <pc:sldChg chg="addSp delSp modSp mod">
        <pc:chgData name="Sunitha Devi Koneti" userId="6f7cac51b6737f68" providerId="LiveId" clId="{24FB7DDB-2012-4237-9EF5-98A05F047FEA}" dt="2023-03-28T09:37:59.551" v="2219" actId="1038"/>
        <pc:sldMkLst>
          <pc:docMk/>
          <pc:sldMk cId="3778501070" sldId="298"/>
        </pc:sldMkLst>
        <pc:spChg chg="mod">
          <ac:chgData name="Sunitha Devi Koneti" userId="6f7cac51b6737f68" providerId="LiveId" clId="{24FB7DDB-2012-4237-9EF5-98A05F047FEA}" dt="2023-03-28T09:33:30.092" v="1882" actId="1035"/>
          <ac:spMkLst>
            <pc:docMk/>
            <pc:sldMk cId="3778501070" sldId="298"/>
            <ac:spMk id="2" creationId="{6D81F434-8E71-6A59-6222-B5DBBD938966}"/>
          </ac:spMkLst>
        </pc:spChg>
        <pc:spChg chg="mod">
          <ac:chgData name="Sunitha Devi Koneti" userId="6f7cac51b6737f68" providerId="LiveId" clId="{24FB7DDB-2012-4237-9EF5-98A05F047FEA}" dt="2023-03-28T09:32:47.962" v="1792" actId="1036"/>
          <ac:spMkLst>
            <pc:docMk/>
            <pc:sldMk cId="3778501070" sldId="298"/>
            <ac:spMk id="7" creationId="{39D40EBB-1FC9-D702-777D-A068D5C2AC74}"/>
          </ac:spMkLst>
        </pc:spChg>
        <pc:spChg chg="mod">
          <ac:chgData name="Sunitha Devi Koneti" userId="6f7cac51b6737f68" providerId="LiveId" clId="{24FB7DDB-2012-4237-9EF5-98A05F047FEA}" dt="2023-03-28T09:33:05.181" v="1805" actId="1036"/>
          <ac:spMkLst>
            <pc:docMk/>
            <pc:sldMk cId="3778501070" sldId="298"/>
            <ac:spMk id="8" creationId="{BE87DA34-AE23-8BB9-70EF-94BEE203B594}"/>
          </ac:spMkLst>
        </pc:spChg>
        <pc:spChg chg="mod">
          <ac:chgData name="Sunitha Devi Koneti" userId="6f7cac51b6737f68" providerId="LiveId" clId="{24FB7DDB-2012-4237-9EF5-98A05F047FEA}" dt="2023-03-28T09:30:56.580" v="1567" actId="1036"/>
          <ac:spMkLst>
            <pc:docMk/>
            <pc:sldMk cId="3778501070" sldId="298"/>
            <ac:spMk id="9" creationId="{9A89037B-C46B-CF0E-8DE8-3539409CB888}"/>
          </ac:spMkLst>
        </pc:spChg>
        <pc:spChg chg="mod">
          <ac:chgData name="Sunitha Devi Koneti" userId="6f7cac51b6737f68" providerId="LiveId" clId="{24FB7DDB-2012-4237-9EF5-98A05F047FEA}" dt="2023-03-28T09:37:50.058" v="2205" actId="1037"/>
          <ac:spMkLst>
            <pc:docMk/>
            <pc:sldMk cId="3778501070" sldId="298"/>
            <ac:spMk id="11" creationId="{689C4C7C-8D2B-2F99-1501-89F84F0FB420}"/>
          </ac:spMkLst>
        </pc:spChg>
        <pc:spChg chg="mod">
          <ac:chgData name="Sunitha Devi Koneti" userId="6f7cac51b6737f68" providerId="LiveId" clId="{24FB7DDB-2012-4237-9EF5-98A05F047FEA}" dt="2023-03-28T09:30:05.997" v="1387" actId="1036"/>
          <ac:spMkLst>
            <pc:docMk/>
            <pc:sldMk cId="3778501070" sldId="298"/>
            <ac:spMk id="13" creationId="{4F8936BE-BE0B-4574-EFF6-FF27E441B3F1}"/>
          </ac:spMkLst>
        </pc:spChg>
        <pc:spChg chg="add mod">
          <ac:chgData name="Sunitha Devi Koneti" userId="6f7cac51b6737f68" providerId="LiveId" clId="{24FB7DDB-2012-4237-9EF5-98A05F047FEA}" dt="2023-03-28T09:29:27.755" v="1337"/>
          <ac:spMkLst>
            <pc:docMk/>
            <pc:sldMk cId="3778501070" sldId="298"/>
            <ac:spMk id="27" creationId="{3757CF3A-5F6A-5FA6-D493-C2E657BCACA3}"/>
          </ac:spMkLst>
        </pc:spChg>
        <pc:spChg chg="add del mod">
          <ac:chgData name="Sunitha Devi Koneti" userId="6f7cac51b6737f68" providerId="LiveId" clId="{24FB7DDB-2012-4237-9EF5-98A05F047FEA}" dt="2023-03-28T09:36:01.786" v="2160" actId="1036"/>
          <ac:spMkLst>
            <pc:docMk/>
            <pc:sldMk cId="3778501070" sldId="298"/>
            <ac:spMk id="30" creationId="{E5A5B4EF-BA8B-F4D5-66AC-43AD04E2D4C3}"/>
          </ac:spMkLst>
        </pc:spChg>
        <pc:cxnChg chg="mod">
          <ac:chgData name="Sunitha Devi Koneti" userId="6f7cac51b6737f68" providerId="LiveId" clId="{24FB7DDB-2012-4237-9EF5-98A05F047FEA}" dt="2023-03-28T09:32:47.962" v="1792" actId="1036"/>
          <ac:cxnSpMkLst>
            <pc:docMk/>
            <pc:sldMk cId="3778501070" sldId="298"/>
            <ac:cxnSpMk id="15" creationId="{347B4919-7D98-EB21-56B9-426B56A24DF4}"/>
          </ac:cxnSpMkLst>
        </pc:cxnChg>
        <pc:cxnChg chg="mod">
          <ac:chgData name="Sunitha Devi Koneti" userId="6f7cac51b6737f68" providerId="LiveId" clId="{24FB7DDB-2012-4237-9EF5-98A05F047FEA}" dt="2023-03-28T09:33:14.202" v="1838" actId="1036"/>
          <ac:cxnSpMkLst>
            <pc:docMk/>
            <pc:sldMk cId="3778501070" sldId="298"/>
            <ac:cxnSpMk id="16" creationId="{74469505-C277-E971-C462-638593AA956B}"/>
          </ac:cxnSpMkLst>
        </pc:cxnChg>
        <pc:cxnChg chg="mod">
          <ac:chgData name="Sunitha Devi Koneti" userId="6f7cac51b6737f68" providerId="LiveId" clId="{24FB7DDB-2012-4237-9EF5-98A05F047FEA}" dt="2023-03-28T09:32:56.065" v="1794" actId="14100"/>
          <ac:cxnSpMkLst>
            <pc:docMk/>
            <pc:sldMk cId="3778501070" sldId="298"/>
            <ac:cxnSpMk id="18" creationId="{5EEDAEC6-07EB-BB57-8057-F243B3BDD36C}"/>
          </ac:cxnSpMkLst>
        </pc:cxnChg>
        <pc:cxnChg chg="mod">
          <ac:chgData name="Sunitha Devi Koneti" userId="6f7cac51b6737f68" providerId="LiveId" clId="{24FB7DDB-2012-4237-9EF5-98A05F047FEA}" dt="2023-03-28T09:37:59.551" v="2219" actId="1038"/>
          <ac:cxnSpMkLst>
            <pc:docMk/>
            <pc:sldMk cId="3778501070" sldId="298"/>
            <ac:cxnSpMk id="21" creationId="{86569CEC-0AEA-CE16-9390-10452B4EE6C1}"/>
          </ac:cxnSpMkLst>
        </pc:cxnChg>
        <pc:cxnChg chg="mod">
          <ac:chgData name="Sunitha Devi Koneti" userId="6f7cac51b6737f68" providerId="LiveId" clId="{24FB7DDB-2012-4237-9EF5-98A05F047FEA}" dt="2023-03-28T09:35:52.978" v="2157" actId="1036"/>
          <ac:cxnSpMkLst>
            <pc:docMk/>
            <pc:sldMk cId="3778501070" sldId="298"/>
            <ac:cxnSpMk id="23" creationId="{7D712918-ACF6-D39B-9185-72EA2CC4C8ED}"/>
          </ac:cxnSpMkLst>
        </pc:cxnChg>
        <pc:cxnChg chg="mod">
          <ac:chgData name="Sunitha Devi Koneti" userId="6f7cac51b6737f68" providerId="LiveId" clId="{24FB7DDB-2012-4237-9EF5-98A05F047FEA}" dt="2023-03-28T09:30:35.967" v="1501" actId="1035"/>
          <ac:cxnSpMkLst>
            <pc:docMk/>
            <pc:sldMk cId="3778501070" sldId="298"/>
            <ac:cxnSpMk id="25" creationId="{CB61D254-5EEB-F490-7143-EA8364C3F77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31-03-2023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3556000" y="0"/>
            <a:ext cx="8636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CD7E34D3-FA35-45F1-B10C-79798732C000}" type="datetimeFigureOut">
              <a:rPr lang="en-IN" smtClean="0"/>
              <a:t>31-03-2023</a:t>
            </a:fld>
            <a:endParaRPr lang="en-IN"/>
          </a:p>
        </p:txBody>
      </p:sp>
      <p:sp>
        <p:nvSpPr>
          <p:cNvPr id="18" name="Footer Placeholder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en-IN" dirty="0"/>
          </a:p>
        </p:txBody>
      </p:sp>
      <p:sp>
        <p:nvSpPr>
          <p:cNvPr id="29" name="Slide Number Placeholder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xmlns="" id="{92A39258-A3D8-BF57-B708-96D2254C5E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D7E34D3-FA35-45F1-B10C-79798732C000}"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4F480CD2-19BB-37C7-C17E-E889639571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956"/>
            <a:ext cx="2032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5657088" y="6557946"/>
            <a:ext cx="2669952" cy="226902"/>
          </a:xfrm>
        </p:spPr>
        <p:txBody>
          <a:bodyPr/>
          <a:lstStyle/>
          <a:p>
            <a:fld id="{CD7E34D3-FA35-45F1-B10C-79798732C000}" type="datetimeFigureOut">
              <a:rPr lang="en-IN" smtClean="0"/>
              <a:t>31-03-2023</a:t>
            </a:fld>
            <a:endParaRPr lang="en-IN"/>
          </a:p>
        </p:txBody>
      </p:sp>
      <p:sp>
        <p:nvSpPr>
          <p:cNvPr id="5" name="Footer Placeholder 4"/>
          <p:cNvSpPr>
            <a:spLocks noGrp="1"/>
          </p:cNvSpPr>
          <p:nvPr>
            <p:ph type="ftr" sz="quarter" idx="11"/>
          </p:nvPr>
        </p:nvSpPr>
        <p:spPr>
          <a:xfrm>
            <a:off x="609600" y="6556248"/>
            <a:ext cx="4876800" cy="228600"/>
          </a:xfrm>
        </p:spPr>
        <p:txBody>
          <a:bodyPr/>
          <a:lstStyle/>
          <a:p>
            <a:endParaRPr lang="en-IN"/>
          </a:p>
        </p:txBody>
      </p:sp>
      <p:sp>
        <p:nvSpPr>
          <p:cNvPr id="6" name="Slide Number Placeholder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74E30BA9-6E52-4D9E-9D14-565A3349961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D7E34D3-FA35-45F1-B10C-79798732C000}"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BA3943E9-A094-8F7C-08FD-05119823CC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22400" y="2821838"/>
            <a:ext cx="8340651"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422400" y="190500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CD7E34D3-FA35-45F1-B10C-79798732C000}" type="datetimeFigureOut">
              <a:rPr lang="en-IN" smtClean="0"/>
              <a:t>31-03-2023</a:t>
            </a:fld>
            <a:endParaRPr lang="en-IN"/>
          </a:p>
        </p:txBody>
      </p:sp>
      <p:sp>
        <p:nvSpPr>
          <p:cNvPr id="5" name="Footer Placeholder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endParaRPr lang="en-IN"/>
          </a:p>
        </p:txBody>
      </p:sp>
      <p:sp>
        <p:nvSpPr>
          <p:cNvPr id="6" name="Slide Number Placeholder 5"/>
          <p:cNvSpPr>
            <a:spLocks noGrp="1"/>
          </p:cNvSpPr>
          <p:nvPr>
            <p:ph type="sldNum" sz="quarter" idx="12"/>
          </p:nvPr>
        </p:nvSpPr>
        <p:spPr>
          <a:xfrm>
            <a:off x="8978603" y="6555112"/>
            <a:ext cx="784448" cy="228600"/>
          </a:xfrm>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2570002E-DD4A-1A55-3091-DFB77D2F0C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571744"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D7E34D3-FA35-45F1-B10C-79798732C000}"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xmlns="" id="{84B6C425-601D-13F1-A61C-1FE79A9414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D7E34D3-FA35-45F1-B10C-79798732C000}" type="datetimeFigureOut">
              <a:rPr lang="en-IN" smtClean="0"/>
              <a:t>31-03-2023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xmlns="" id="{6753660E-875B-DDE9-2A3A-8A0B9A9F8A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D7E34D3-FA35-45F1-B10C-79798732C000}" type="datetimeFigureOut">
              <a:rPr lang="en-IN" smtClean="0"/>
              <a:t>31-03-2023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xmlns="" id="{C5516744-12C9-D310-42E5-972853B1D8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CD7E34D3-FA35-45F1-B10C-79798732C000}" type="datetimeFigureOut">
              <a:rPr lang="en-IN" smtClean="0"/>
              <a:t>31-03-2023</a:t>
            </a:fld>
            <a:endParaRPr lang="en-IN"/>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IN"/>
          </a:p>
        </p:txBody>
      </p:sp>
      <p:sp>
        <p:nvSpPr>
          <p:cNvPr id="4" name="Slide Number Placeholder 3"/>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xmlns="" id="{411E0B7F-86C6-AC4D-2BE2-A14A4CA618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D7E34D3-FA35-45F1-B10C-79798732C000}"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xmlns="" id="{0E90A65A-6C4E-0B0A-93A7-3A586ED9FC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797292" y="100466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795609" y="99881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CD7E34D3-FA35-45F1-B10C-79798732C000}"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a:p>
        </p:txBody>
      </p:sp>
      <p:sp>
        <p:nvSpPr>
          <p:cNvPr id="10" name="Picture Placeholder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pic>
        <p:nvPicPr>
          <p:cNvPr id="11" name="Picture 10">
            <a:extLst>
              <a:ext uri="{FF2B5EF4-FFF2-40B4-BE49-F238E27FC236}">
                <a16:creationId xmlns:a16="http://schemas.microsoft.com/office/drawing/2014/main" xmlns="" id="{94F21746-8549-8D59-F31F-A9D8305BC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10871200" y="0"/>
            <a:ext cx="13208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609600" y="1609416"/>
            <a:ext cx="9652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CD7E34D3-FA35-45F1-B10C-79798732C000}" type="datetimeFigureOut">
              <a:rPr lang="en-IN" smtClean="0"/>
              <a:t>31-03-2023</a:t>
            </a:fld>
            <a:endParaRPr lang="en-IN"/>
          </a:p>
        </p:txBody>
      </p:sp>
      <p:sp>
        <p:nvSpPr>
          <p:cNvPr id="4" name="Footer Placeholder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IN"/>
          </a:p>
        </p:txBody>
      </p:sp>
      <p:sp>
        <p:nvSpPr>
          <p:cNvPr id="16" name="Slide Number Placeholder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74E30BA9-6E52-4D9E-9D14-565A3349961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251" t="20370" r="25809" b="49087"/>
          <a:stretch/>
        </p:blipFill>
        <p:spPr>
          <a:xfrm>
            <a:off x="66675" y="600075"/>
            <a:ext cx="5760000" cy="1728000"/>
          </a:xfrm>
          <a:prstGeom prst="rect">
            <a:avLst/>
          </a:prstGeom>
          <a:ln>
            <a:noFill/>
          </a:ln>
          <a:effectLst>
            <a:glow rad="228600">
              <a:schemeClr val="accent3">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765" t="37307" r="24242" b="23326"/>
          <a:stretch/>
        </p:blipFill>
        <p:spPr>
          <a:xfrm>
            <a:off x="6075075" y="528075"/>
            <a:ext cx="6336000" cy="1800000"/>
          </a:xfrm>
          <a:prstGeom prst="rect">
            <a:avLst/>
          </a:prstGeom>
          <a:ln>
            <a:noFill/>
          </a:ln>
          <a:effectLst>
            <a:glow rad="228600">
              <a:schemeClr val="accent3">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055" t="23267" r="24380" b="17550"/>
          <a:stretch/>
        </p:blipFill>
        <p:spPr>
          <a:xfrm>
            <a:off x="0" y="3302025"/>
            <a:ext cx="6696000" cy="3348000"/>
          </a:xfrm>
          <a:prstGeom prst="rect">
            <a:avLst/>
          </a:prstGeom>
          <a:effectLst>
            <a:glow rad="228600">
              <a:schemeClr val="accent1">
                <a:satMod val="175000"/>
                <a:alpha val="40000"/>
              </a:schemeClr>
            </a:glow>
          </a:effec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7864" t="53427" r="30581" b="-51418"/>
          <a:stretch/>
        </p:blipFill>
        <p:spPr>
          <a:xfrm>
            <a:off x="6876975" y="4086000"/>
            <a:ext cx="6192000" cy="5544000"/>
          </a:xfrm>
          <a:prstGeom prst="rect">
            <a:avLst/>
          </a:prstGeom>
          <a:ln>
            <a:solidFill>
              <a:schemeClr val="tx1"/>
            </a:solidFill>
          </a:ln>
          <a:effectLst>
            <a:glow rad="228600">
              <a:schemeClr val="accent1">
                <a:satMod val="175000"/>
                <a:alpha val="40000"/>
              </a:schemeClr>
            </a:glow>
          </a:effectLst>
        </p:spPr>
      </p:pic>
    </p:spTree>
    <p:extLst>
      <p:ext uri="{BB962C8B-B14F-4D97-AF65-F5344CB8AC3E}">
        <p14:creationId xmlns:p14="http://schemas.microsoft.com/office/powerpoint/2010/main" val="207368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9732E980-44B1-E75E-7580-448BEB094613}"/>
              </a:ext>
            </a:extLst>
          </p:cNvPr>
          <p:cNvGraphicFramePr>
            <a:graphicFrameLocks noGrp="1"/>
          </p:cNvGraphicFramePr>
          <p:nvPr/>
        </p:nvGraphicFramePr>
        <p:xfrm>
          <a:off x="9526" y="0"/>
          <a:ext cx="12192000" cy="5764443"/>
        </p:xfrm>
        <a:graphic>
          <a:graphicData uri="http://schemas.openxmlformats.org/drawingml/2006/table">
            <a:tbl>
              <a:tblPr firstRow="1" bandRow="1">
                <a:tableStyleId>{5C22544A-7EE6-4342-B048-85BDC9FD1C3A}</a:tableStyleId>
              </a:tblPr>
              <a:tblGrid>
                <a:gridCol w="6047571">
                  <a:extLst>
                    <a:ext uri="{9D8B030D-6E8A-4147-A177-3AD203B41FA5}">
                      <a16:colId xmlns:a16="http://schemas.microsoft.com/office/drawing/2014/main" xmlns="" val="3094344824"/>
                    </a:ext>
                  </a:extLst>
                </a:gridCol>
                <a:gridCol w="6144429">
                  <a:extLst>
                    <a:ext uri="{9D8B030D-6E8A-4147-A177-3AD203B41FA5}">
                      <a16:colId xmlns:a16="http://schemas.microsoft.com/office/drawing/2014/main" xmlns="" val="665230129"/>
                    </a:ext>
                  </a:extLst>
                </a:gridCol>
              </a:tblGrid>
              <a:tr h="590550">
                <a:tc>
                  <a:txBody>
                    <a:bodyPr/>
                    <a:lstStyle/>
                    <a:p>
                      <a:pPr algn="ctr"/>
                      <a:r>
                        <a:rPr lang="en-IN" sz="2800" dirty="0">
                          <a:solidFill>
                            <a:srgbClr val="92D050"/>
                          </a:solidFill>
                        </a:rPr>
                        <a:t>    DATA BEFORE CLEANING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rgbClr val="92D050"/>
                          </a:solidFill>
                        </a:rPr>
                        <a:t> </a:t>
                      </a:r>
                      <a:r>
                        <a:rPr lang="en-IN" sz="2800" dirty="0">
                          <a:solidFill>
                            <a:srgbClr val="92D050"/>
                          </a:solidFill>
                        </a:rPr>
                        <a:t>DATA AFTER CLEANING</a:t>
                      </a:r>
                    </a:p>
                  </a:txBody>
                  <a:tcPr/>
                </a:tc>
                <a:extLst>
                  <a:ext uri="{0D108BD9-81ED-4DB2-BD59-A6C34878D82A}">
                    <a16:rowId xmlns:a16="http://schemas.microsoft.com/office/drawing/2014/main" xmlns="" val="1339139214"/>
                  </a:ext>
                </a:extLst>
              </a:tr>
              <a:tr h="5173893">
                <a:tc>
                  <a:txBody>
                    <a:bodyPr/>
                    <a:lstStyle/>
                    <a:p>
                      <a:pPr marL="0" indent="0">
                        <a:buFont typeface="Arial" panose="020B0604020202020204" pitchFamily="34" charset="0"/>
                        <a:buNone/>
                      </a:pPr>
                      <a:endParaRPr lang="en-IN" dirty="0"/>
                    </a:p>
                  </a:txBody>
                  <a:tcPr/>
                </a:tc>
                <a:tc>
                  <a:txBody>
                    <a:bodyPr/>
                    <a:lstStyle/>
                    <a:p>
                      <a:endParaRPr lang="en-IN" dirty="0"/>
                    </a:p>
                  </a:txBody>
                  <a:tcPr/>
                </a:tc>
                <a:extLst>
                  <a:ext uri="{0D108BD9-81ED-4DB2-BD59-A6C34878D82A}">
                    <a16:rowId xmlns:a16="http://schemas.microsoft.com/office/drawing/2014/main" xmlns="" val="2782146171"/>
                  </a:ext>
                </a:extLst>
              </a:tr>
            </a:tbl>
          </a:graphicData>
        </a:graphic>
      </p:graphicFrame>
      <p:pic>
        <p:nvPicPr>
          <p:cNvPr id="7" name="Picture 6">
            <a:extLst>
              <a:ext uri="{FF2B5EF4-FFF2-40B4-BE49-F238E27FC236}">
                <a16:creationId xmlns:a16="http://schemas.microsoft.com/office/drawing/2014/main" xmlns="" id="{A1F53CBC-9804-909D-F75A-FB7AEA8AB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695" y="503007"/>
            <a:ext cx="6095999" cy="5261436"/>
          </a:xfrm>
          <a:prstGeom prst="rect">
            <a:avLst/>
          </a:prstGeom>
        </p:spPr>
      </p:pic>
      <p:pic>
        <p:nvPicPr>
          <p:cNvPr id="9" name="Picture 8">
            <a:extLst>
              <a:ext uri="{FF2B5EF4-FFF2-40B4-BE49-F238E27FC236}">
                <a16:creationId xmlns:a16="http://schemas.microsoft.com/office/drawing/2014/main" xmlns="" id="{4A554436-73BE-1A50-E7F1-5C5D920BC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7" y="600075"/>
            <a:ext cx="6068693" cy="5164368"/>
          </a:xfrm>
          <a:prstGeom prst="rect">
            <a:avLst/>
          </a:prstGeom>
        </p:spPr>
      </p:pic>
    </p:spTree>
    <p:extLst>
      <p:ext uri="{BB962C8B-B14F-4D97-AF65-F5344CB8AC3E}">
        <p14:creationId xmlns:p14="http://schemas.microsoft.com/office/powerpoint/2010/main" val="95940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3218377" y="129674"/>
            <a:ext cx="6099463"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DATA ANALYSIS</a:t>
            </a:r>
            <a:endParaRPr sz="3200" b="1" dirty="0">
              <a:solidFill>
                <a:schemeClr val="accent4">
                  <a:lumMod val="75000"/>
                </a:schemeClr>
              </a:solidFill>
              <a:latin typeface="Berlin Sans FB Demi" pitchFamily="34" charset="0"/>
            </a:endParaRPr>
          </a:p>
        </p:txBody>
      </p:sp>
      <p:graphicFrame>
        <p:nvGraphicFramePr>
          <p:cNvPr id="3" name="Table 3">
            <a:extLst>
              <a:ext uri="{FF2B5EF4-FFF2-40B4-BE49-F238E27FC236}">
                <a16:creationId xmlns:a16="http://schemas.microsoft.com/office/drawing/2014/main" xmlns="" id="{200781CD-5DC6-DC88-D7C1-3478FFA13C97}"/>
              </a:ext>
            </a:extLst>
          </p:cNvPr>
          <p:cNvGraphicFramePr>
            <a:graphicFrameLocks noGrp="1"/>
          </p:cNvGraphicFramePr>
          <p:nvPr>
            <p:extLst>
              <p:ext uri="{D42A27DB-BD31-4B8C-83A1-F6EECF244321}">
                <p14:modId xmlns:p14="http://schemas.microsoft.com/office/powerpoint/2010/main" val="3452510460"/>
              </p:ext>
            </p:extLst>
          </p:nvPr>
        </p:nvGraphicFramePr>
        <p:xfrm>
          <a:off x="1944547" y="1158263"/>
          <a:ext cx="8215453" cy="4686886"/>
        </p:xfrm>
        <a:graphic>
          <a:graphicData uri="http://schemas.openxmlformats.org/drawingml/2006/table">
            <a:tbl>
              <a:tblPr firstRow="1" bandRow="1">
                <a:tableStyleId>{5C22544A-7EE6-4342-B048-85BDC9FD1C3A}</a:tableStyleId>
              </a:tblPr>
              <a:tblGrid>
                <a:gridCol w="8215453">
                  <a:extLst>
                    <a:ext uri="{9D8B030D-6E8A-4147-A177-3AD203B41FA5}">
                      <a16:colId xmlns:a16="http://schemas.microsoft.com/office/drawing/2014/main" xmlns="" val="2254055910"/>
                    </a:ext>
                  </a:extLst>
                </a:gridCol>
              </a:tblGrid>
              <a:tr h="855338">
                <a:tc>
                  <a:txBody>
                    <a:bodyPr/>
                    <a:lstStyle/>
                    <a:p>
                      <a:pPr algn="ctr"/>
                      <a:r>
                        <a:rPr lang="en-IN" sz="2800" dirty="0"/>
                        <a:t>   TYPES OF ANALYSIS</a:t>
                      </a:r>
                    </a:p>
                  </a:txBody>
                  <a:tcPr>
                    <a:solidFill>
                      <a:srgbClr val="002060"/>
                    </a:solidFill>
                  </a:tcPr>
                </a:tc>
                <a:extLst>
                  <a:ext uri="{0D108BD9-81ED-4DB2-BD59-A6C34878D82A}">
                    <a16:rowId xmlns:a16="http://schemas.microsoft.com/office/drawing/2014/main" xmlns="" val="2591799787"/>
                  </a:ext>
                </a:extLst>
              </a:tr>
              <a:tr h="3831548">
                <a:tc>
                  <a:txBody>
                    <a:bodyPr/>
                    <a:lstStyle/>
                    <a:p>
                      <a:endParaRPr lang="en-IN" dirty="0"/>
                    </a:p>
                    <a:p>
                      <a:endParaRPr lang="en-IN" dirty="0"/>
                    </a:p>
                  </a:txBody>
                  <a:tcPr/>
                </a:tc>
                <a:extLst>
                  <a:ext uri="{0D108BD9-81ED-4DB2-BD59-A6C34878D82A}">
                    <a16:rowId xmlns:a16="http://schemas.microsoft.com/office/drawing/2014/main" xmlns="" val="361309200"/>
                  </a:ext>
                </a:extLst>
              </a:tr>
            </a:tbl>
          </a:graphicData>
        </a:graphic>
      </p:graphicFrame>
      <p:cxnSp>
        <p:nvCxnSpPr>
          <p:cNvPr id="22" name="Straight Connector 21">
            <a:extLst>
              <a:ext uri="{FF2B5EF4-FFF2-40B4-BE49-F238E27FC236}">
                <a16:creationId xmlns:a16="http://schemas.microsoft.com/office/drawing/2014/main" xmlns="" id="{9442AA29-31FF-0CBE-5B1D-E6FBAEB2D481}"/>
              </a:ext>
            </a:extLst>
          </p:cNvPr>
          <p:cNvCxnSpPr/>
          <p:nvPr/>
        </p:nvCxnSpPr>
        <p:spPr>
          <a:xfrm>
            <a:off x="6075680" y="2090057"/>
            <a:ext cx="0" cy="27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300D3287-876B-A7F2-A5C9-F45FA973D0D2}"/>
              </a:ext>
            </a:extLst>
          </p:cNvPr>
          <p:cNvCxnSpPr>
            <a:cxnSpLocks/>
          </p:cNvCxnSpPr>
          <p:nvPr/>
        </p:nvCxnSpPr>
        <p:spPr>
          <a:xfrm>
            <a:off x="6075680" y="2090057"/>
            <a:ext cx="0" cy="271306"/>
          </a:xfrm>
          <a:prstGeom prst="line">
            <a:avLst/>
          </a:prstGeom>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xmlns="" id="{41013642-08E1-534B-FCC6-80FB6AEAAA4A}"/>
              </a:ext>
            </a:extLst>
          </p:cNvPr>
          <p:cNvGrpSpPr/>
          <p:nvPr/>
        </p:nvGrpSpPr>
        <p:grpSpPr>
          <a:xfrm>
            <a:off x="2155804" y="2361363"/>
            <a:ext cx="7880392" cy="3003563"/>
            <a:chOff x="2193093" y="2328574"/>
            <a:chExt cx="7880392" cy="3003563"/>
          </a:xfrm>
        </p:grpSpPr>
        <p:cxnSp>
          <p:nvCxnSpPr>
            <p:cNvPr id="5" name="Straight Arrow Connector 4">
              <a:extLst>
                <a:ext uri="{FF2B5EF4-FFF2-40B4-BE49-F238E27FC236}">
                  <a16:creationId xmlns:a16="http://schemas.microsoft.com/office/drawing/2014/main" xmlns="" id="{568C86DF-E00A-2CFF-E541-37DC0443A7A1}"/>
                </a:ext>
              </a:extLst>
            </p:cNvPr>
            <p:cNvCxnSpPr/>
            <p:nvPr/>
          </p:nvCxnSpPr>
          <p:spPr>
            <a:xfrm>
              <a:off x="2885440" y="277368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BD68BA98-55E4-701C-6336-4927B1962457}"/>
                </a:ext>
              </a:extLst>
            </p:cNvPr>
            <p:cNvSpPr/>
            <p:nvPr/>
          </p:nvSpPr>
          <p:spPr>
            <a:xfrm>
              <a:off x="2194560" y="2706917"/>
              <a:ext cx="242768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UNIVARIATE</a:t>
              </a:r>
            </a:p>
          </p:txBody>
        </p:sp>
        <p:sp>
          <p:nvSpPr>
            <p:cNvPr id="12" name="Rectangle 11">
              <a:extLst>
                <a:ext uri="{FF2B5EF4-FFF2-40B4-BE49-F238E27FC236}">
                  <a16:creationId xmlns:a16="http://schemas.microsoft.com/office/drawing/2014/main" xmlns="" id="{1D648D3F-9EFD-D3C9-44A6-265F70D9CE8A}"/>
                </a:ext>
              </a:extLst>
            </p:cNvPr>
            <p:cNvSpPr/>
            <p:nvPr/>
          </p:nvSpPr>
          <p:spPr>
            <a:xfrm>
              <a:off x="5023752" y="2684363"/>
              <a:ext cx="2355096"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BIVARIATE</a:t>
              </a:r>
            </a:p>
          </p:txBody>
        </p:sp>
        <p:sp>
          <p:nvSpPr>
            <p:cNvPr id="17" name="Rectangle 16">
              <a:extLst>
                <a:ext uri="{FF2B5EF4-FFF2-40B4-BE49-F238E27FC236}">
                  <a16:creationId xmlns:a16="http://schemas.microsoft.com/office/drawing/2014/main" xmlns="" id="{B9999A40-7C34-31CD-A866-7A4E015A9C61}"/>
                </a:ext>
              </a:extLst>
            </p:cNvPr>
            <p:cNvSpPr/>
            <p:nvPr/>
          </p:nvSpPr>
          <p:spPr>
            <a:xfrm>
              <a:off x="7718389" y="2655890"/>
              <a:ext cx="2355096"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MULTIVARIATE</a:t>
              </a:r>
            </a:p>
          </p:txBody>
        </p:sp>
        <p:cxnSp>
          <p:nvCxnSpPr>
            <p:cNvPr id="26" name="Straight Connector 25">
              <a:extLst>
                <a:ext uri="{FF2B5EF4-FFF2-40B4-BE49-F238E27FC236}">
                  <a16:creationId xmlns:a16="http://schemas.microsoft.com/office/drawing/2014/main" xmlns="" id="{FA290E68-AD0D-50E2-7AA6-E9A7D59ACF10}"/>
                </a:ext>
              </a:extLst>
            </p:cNvPr>
            <p:cNvCxnSpPr>
              <a:cxnSpLocks/>
            </p:cNvCxnSpPr>
            <p:nvPr/>
          </p:nvCxnSpPr>
          <p:spPr>
            <a:xfrm>
              <a:off x="3255666" y="2361363"/>
              <a:ext cx="56402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82E5681C-D426-BD45-2B70-C1FC46F9C34E}"/>
                </a:ext>
              </a:extLst>
            </p:cNvPr>
            <p:cNvCxnSpPr/>
            <p:nvPr/>
          </p:nvCxnSpPr>
          <p:spPr>
            <a:xfrm>
              <a:off x="3255666" y="2361363"/>
              <a:ext cx="0" cy="34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7C38EE25-17A7-DA18-C28B-740472E8075E}"/>
                </a:ext>
              </a:extLst>
            </p:cNvPr>
            <p:cNvCxnSpPr>
              <a:cxnSpLocks/>
              <a:endCxn id="17" idx="0"/>
            </p:cNvCxnSpPr>
            <p:nvPr/>
          </p:nvCxnSpPr>
          <p:spPr>
            <a:xfrm>
              <a:off x="8895937" y="2361363"/>
              <a:ext cx="0" cy="29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8956C4F6-14C4-64E3-5709-A8B4F505E29D}"/>
                </a:ext>
              </a:extLst>
            </p:cNvPr>
            <p:cNvCxnSpPr/>
            <p:nvPr/>
          </p:nvCxnSpPr>
          <p:spPr>
            <a:xfrm>
              <a:off x="6093391" y="2328574"/>
              <a:ext cx="0" cy="34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xmlns="" id="{E295D94E-73E9-D306-2DA7-6F8A3C2F5705}"/>
                </a:ext>
              </a:extLst>
            </p:cNvPr>
            <p:cNvSpPr/>
            <p:nvPr/>
          </p:nvSpPr>
          <p:spPr>
            <a:xfrm>
              <a:off x="2194561" y="4016415"/>
              <a:ext cx="1266270" cy="1283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CATEGORICAL</a:t>
              </a:r>
            </a:p>
          </p:txBody>
        </p:sp>
        <p:sp>
          <p:nvSpPr>
            <p:cNvPr id="39" name="Oval 38">
              <a:extLst>
                <a:ext uri="{FF2B5EF4-FFF2-40B4-BE49-F238E27FC236}">
                  <a16:creationId xmlns:a16="http://schemas.microsoft.com/office/drawing/2014/main" xmlns="" id="{D2BD994F-26C8-E760-35AE-DD4FFC50D22E}"/>
                </a:ext>
              </a:extLst>
            </p:cNvPr>
            <p:cNvSpPr/>
            <p:nvPr/>
          </p:nvSpPr>
          <p:spPr>
            <a:xfrm>
              <a:off x="3599727" y="3995190"/>
              <a:ext cx="1266270" cy="130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NUMERICAL</a:t>
              </a:r>
            </a:p>
          </p:txBody>
        </p:sp>
        <p:cxnSp>
          <p:nvCxnSpPr>
            <p:cNvPr id="41" name="Straight Connector 40">
              <a:extLst>
                <a:ext uri="{FF2B5EF4-FFF2-40B4-BE49-F238E27FC236}">
                  <a16:creationId xmlns:a16="http://schemas.microsoft.com/office/drawing/2014/main" xmlns="" id="{69B20888-8018-90F3-3D0F-EF0446BF7C92}"/>
                </a:ext>
              </a:extLst>
            </p:cNvPr>
            <p:cNvCxnSpPr>
              <a:cxnSpLocks/>
            </p:cNvCxnSpPr>
            <p:nvPr/>
          </p:nvCxnSpPr>
          <p:spPr>
            <a:xfrm>
              <a:off x="3255666" y="3468917"/>
              <a:ext cx="0" cy="316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21EC4D72-2990-A34C-F808-83FC6A316596}"/>
                </a:ext>
              </a:extLst>
            </p:cNvPr>
            <p:cNvCxnSpPr/>
            <p:nvPr/>
          </p:nvCxnSpPr>
          <p:spPr>
            <a:xfrm>
              <a:off x="2511706" y="383122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3D6E4D01-B9BF-2EA4-9FE5-0105622258A0}"/>
                </a:ext>
              </a:extLst>
            </p:cNvPr>
            <p:cNvCxnSpPr>
              <a:cxnSpLocks/>
            </p:cNvCxnSpPr>
            <p:nvPr/>
          </p:nvCxnSpPr>
          <p:spPr>
            <a:xfrm>
              <a:off x="2650603" y="3784922"/>
              <a:ext cx="1448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EA47DBAC-EBA5-18CB-B598-5B39A6B06AC3}"/>
                </a:ext>
              </a:extLst>
            </p:cNvPr>
            <p:cNvCxnSpPr>
              <a:cxnSpLocks/>
            </p:cNvCxnSpPr>
            <p:nvPr/>
          </p:nvCxnSpPr>
          <p:spPr>
            <a:xfrm>
              <a:off x="2644302" y="3784922"/>
              <a:ext cx="6301" cy="23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D94F97C-95D7-3D27-0E61-4A0E118B5D2C}"/>
                </a:ext>
              </a:extLst>
            </p:cNvPr>
            <p:cNvCxnSpPr>
              <a:cxnSpLocks/>
            </p:cNvCxnSpPr>
            <p:nvPr/>
          </p:nvCxnSpPr>
          <p:spPr>
            <a:xfrm>
              <a:off x="4091259" y="3784922"/>
              <a:ext cx="8100" cy="233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A5A5ACC7-D2D6-099F-360C-D4648D1E7B6F}"/>
                </a:ext>
              </a:extLst>
            </p:cNvPr>
            <p:cNvCxnSpPr>
              <a:cxnSpLocks/>
            </p:cNvCxnSpPr>
            <p:nvPr/>
          </p:nvCxnSpPr>
          <p:spPr>
            <a:xfrm flipV="1">
              <a:off x="6199833" y="3456633"/>
              <a:ext cx="0" cy="239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804019B1-A575-C718-27C1-FC5A05BB653F}"/>
                </a:ext>
              </a:extLst>
            </p:cNvPr>
            <p:cNvCxnSpPr>
              <a:cxnSpLocks/>
            </p:cNvCxnSpPr>
            <p:nvPr/>
          </p:nvCxnSpPr>
          <p:spPr>
            <a:xfrm flipH="1" flipV="1">
              <a:off x="8904499" y="3367873"/>
              <a:ext cx="1467" cy="328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09C1758E-3AE2-FA48-F03F-8887DB8010E7}"/>
                </a:ext>
              </a:extLst>
            </p:cNvPr>
            <p:cNvCxnSpPr>
              <a:cxnSpLocks/>
            </p:cNvCxnSpPr>
            <p:nvPr/>
          </p:nvCxnSpPr>
          <p:spPr>
            <a:xfrm flipH="1">
              <a:off x="6199833" y="3696162"/>
              <a:ext cx="2736502" cy="15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E8BD4F00-57DF-7F4E-EFFE-BAE73AFB0D07}"/>
                </a:ext>
              </a:extLst>
            </p:cNvPr>
            <p:cNvCxnSpPr>
              <a:cxnSpLocks/>
            </p:cNvCxnSpPr>
            <p:nvPr/>
          </p:nvCxnSpPr>
          <p:spPr>
            <a:xfrm flipV="1">
              <a:off x="5912555" y="3995190"/>
              <a:ext cx="3228084" cy="23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A54A7F14-C707-3946-3221-409131651422}"/>
                </a:ext>
              </a:extLst>
            </p:cNvPr>
            <p:cNvCxnSpPr>
              <a:cxnSpLocks/>
            </p:cNvCxnSpPr>
            <p:nvPr/>
          </p:nvCxnSpPr>
          <p:spPr>
            <a:xfrm>
              <a:off x="5941935" y="3964798"/>
              <a:ext cx="0" cy="283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xmlns="" id="{A22153FB-02C9-16E4-38F9-584E493D8D41}"/>
                </a:ext>
              </a:extLst>
            </p:cNvPr>
            <p:cNvCxnSpPr>
              <a:cxnSpLocks/>
            </p:cNvCxnSpPr>
            <p:nvPr/>
          </p:nvCxnSpPr>
          <p:spPr>
            <a:xfrm>
              <a:off x="7571437" y="3976526"/>
              <a:ext cx="0" cy="283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xmlns="" id="{18446BF8-59BA-8E5E-AC4D-B49EF85C05F5}"/>
                </a:ext>
              </a:extLst>
            </p:cNvPr>
            <p:cNvCxnSpPr>
              <a:cxnSpLocks/>
            </p:cNvCxnSpPr>
            <p:nvPr/>
          </p:nvCxnSpPr>
          <p:spPr>
            <a:xfrm>
              <a:off x="9140639" y="3988254"/>
              <a:ext cx="0" cy="283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xmlns="" id="{F82B6211-FDED-8AD0-9745-5B8CC4A3BC16}"/>
                </a:ext>
              </a:extLst>
            </p:cNvPr>
            <p:cNvSpPr/>
            <p:nvPr/>
          </p:nvSpPr>
          <p:spPr>
            <a:xfrm>
              <a:off x="5546837" y="4258592"/>
              <a:ext cx="1189753" cy="10648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CAT </a:t>
              </a:r>
            </a:p>
            <a:p>
              <a:pPr algn="ctr"/>
              <a:r>
                <a:rPr lang="en-IN" sz="900" dirty="0"/>
                <a:t>Vs CAT</a:t>
              </a:r>
            </a:p>
          </p:txBody>
        </p:sp>
        <p:sp>
          <p:nvSpPr>
            <p:cNvPr id="77" name="Oval 76">
              <a:extLst>
                <a:ext uri="{FF2B5EF4-FFF2-40B4-BE49-F238E27FC236}">
                  <a16:creationId xmlns:a16="http://schemas.microsoft.com/office/drawing/2014/main" xmlns="" id="{8818B2F3-72F8-164D-76D9-4D3B184C4947}"/>
                </a:ext>
              </a:extLst>
            </p:cNvPr>
            <p:cNvSpPr/>
            <p:nvPr/>
          </p:nvSpPr>
          <p:spPr>
            <a:xfrm>
              <a:off x="7167294" y="4299991"/>
              <a:ext cx="1148630" cy="1000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CAT Vs NUM</a:t>
              </a:r>
            </a:p>
          </p:txBody>
        </p:sp>
        <p:sp>
          <p:nvSpPr>
            <p:cNvPr id="78" name="Oval 77">
              <a:extLst>
                <a:ext uri="{FF2B5EF4-FFF2-40B4-BE49-F238E27FC236}">
                  <a16:creationId xmlns:a16="http://schemas.microsoft.com/office/drawing/2014/main" xmlns="" id="{475CC0CB-7234-5682-5560-8087E3D852A5}"/>
                </a:ext>
              </a:extLst>
            </p:cNvPr>
            <p:cNvSpPr/>
            <p:nvPr/>
          </p:nvSpPr>
          <p:spPr>
            <a:xfrm>
              <a:off x="8799324" y="4331815"/>
              <a:ext cx="1131908" cy="1000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NUM VS NUM</a:t>
              </a:r>
            </a:p>
          </p:txBody>
        </p:sp>
        <p:sp>
          <p:nvSpPr>
            <p:cNvPr id="79" name="Rectangle 78">
              <a:extLst>
                <a:ext uri="{FF2B5EF4-FFF2-40B4-BE49-F238E27FC236}">
                  <a16:creationId xmlns:a16="http://schemas.microsoft.com/office/drawing/2014/main" xmlns="" id="{38353A30-9484-06C6-1674-42F0433C8C3F}"/>
                </a:ext>
              </a:extLst>
            </p:cNvPr>
            <p:cNvSpPr/>
            <p:nvPr/>
          </p:nvSpPr>
          <p:spPr>
            <a:xfrm>
              <a:off x="2193093" y="2707374"/>
              <a:ext cx="242768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UNIVARIATE</a:t>
              </a:r>
            </a:p>
          </p:txBody>
        </p:sp>
        <p:sp>
          <p:nvSpPr>
            <p:cNvPr id="80" name="Rectangle 79">
              <a:extLst>
                <a:ext uri="{FF2B5EF4-FFF2-40B4-BE49-F238E27FC236}">
                  <a16:creationId xmlns:a16="http://schemas.microsoft.com/office/drawing/2014/main" xmlns="" id="{229BC948-C8F5-79FD-FAA7-12573A0D4708}"/>
                </a:ext>
              </a:extLst>
            </p:cNvPr>
            <p:cNvSpPr/>
            <p:nvPr/>
          </p:nvSpPr>
          <p:spPr>
            <a:xfrm>
              <a:off x="5022285" y="2684820"/>
              <a:ext cx="2355096"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BIVARIATE</a:t>
              </a:r>
            </a:p>
          </p:txBody>
        </p:sp>
        <p:sp>
          <p:nvSpPr>
            <p:cNvPr id="81" name="Rectangle 80">
              <a:extLst>
                <a:ext uri="{FF2B5EF4-FFF2-40B4-BE49-F238E27FC236}">
                  <a16:creationId xmlns:a16="http://schemas.microsoft.com/office/drawing/2014/main" xmlns="" id="{19BEEA92-D3A5-AF76-6C49-05953916B627}"/>
                </a:ext>
              </a:extLst>
            </p:cNvPr>
            <p:cNvSpPr/>
            <p:nvPr/>
          </p:nvSpPr>
          <p:spPr>
            <a:xfrm>
              <a:off x="7718389" y="2657963"/>
              <a:ext cx="2355096" cy="762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MULTIVARIATE</a:t>
              </a:r>
            </a:p>
          </p:txBody>
        </p:sp>
        <p:cxnSp>
          <p:nvCxnSpPr>
            <p:cNvPr id="83" name="Straight Connector 82">
              <a:extLst>
                <a:ext uri="{FF2B5EF4-FFF2-40B4-BE49-F238E27FC236}">
                  <a16:creationId xmlns:a16="http://schemas.microsoft.com/office/drawing/2014/main" xmlns="" id="{FF029E57-658A-AB77-1886-FD319D39FC57}"/>
                </a:ext>
              </a:extLst>
            </p:cNvPr>
            <p:cNvCxnSpPr>
              <a:cxnSpLocks/>
            </p:cNvCxnSpPr>
            <p:nvPr/>
          </p:nvCxnSpPr>
          <p:spPr>
            <a:xfrm>
              <a:off x="3255666" y="2363436"/>
              <a:ext cx="56402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xmlns="" id="{26E56689-E602-48FC-8596-B4A6B68FAC88}"/>
                </a:ext>
              </a:extLst>
            </p:cNvPr>
            <p:cNvCxnSpPr>
              <a:cxnSpLocks/>
            </p:cNvCxnSpPr>
            <p:nvPr/>
          </p:nvCxnSpPr>
          <p:spPr>
            <a:xfrm>
              <a:off x="3255666" y="2363436"/>
              <a:ext cx="0" cy="34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xmlns="" id="{F4B69869-35AF-09ED-3DC7-F00DEB6B0CB3}"/>
                </a:ext>
              </a:extLst>
            </p:cNvPr>
            <p:cNvCxnSpPr>
              <a:cxnSpLocks/>
              <a:endCxn id="81" idx="0"/>
            </p:cNvCxnSpPr>
            <p:nvPr/>
          </p:nvCxnSpPr>
          <p:spPr>
            <a:xfrm>
              <a:off x="8895937" y="2363436"/>
              <a:ext cx="0" cy="29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xmlns="" id="{335AE707-2256-5690-B290-E2F19CA93488}"/>
                </a:ext>
              </a:extLst>
            </p:cNvPr>
            <p:cNvSpPr/>
            <p:nvPr/>
          </p:nvSpPr>
          <p:spPr>
            <a:xfrm>
              <a:off x="2193093" y="2709447"/>
              <a:ext cx="2427682" cy="762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UNIVARIATE</a:t>
              </a:r>
            </a:p>
          </p:txBody>
        </p:sp>
        <p:sp>
          <p:nvSpPr>
            <p:cNvPr id="88" name="Rectangle 87">
              <a:extLst>
                <a:ext uri="{FF2B5EF4-FFF2-40B4-BE49-F238E27FC236}">
                  <a16:creationId xmlns:a16="http://schemas.microsoft.com/office/drawing/2014/main" xmlns="" id="{68E7C407-4616-AD67-B2E6-EEDFAD4416D6}"/>
                </a:ext>
              </a:extLst>
            </p:cNvPr>
            <p:cNvSpPr/>
            <p:nvPr/>
          </p:nvSpPr>
          <p:spPr>
            <a:xfrm>
              <a:off x="5022285" y="2686893"/>
              <a:ext cx="2355096" cy="762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BIVARIATE</a:t>
              </a:r>
            </a:p>
          </p:txBody>
        </p:sp>
      </p:grpSp>
      <p:cxnSp>
        <p:nvCxnSpPr>
          <p:cNvPr id="4" name="Straight Arrow Connector 3">
            <a:extLst>
              <a:ext uri="{FF2B5EF4-FFF2-40B4-BE49-F238E27FC236}">
                <a16:creationId xmlns:a16="http://schemas.microsoft.com/office/drawing/2014/main" xmlns="" id="{E61FCCA4-B936-A886-A1B8-C56BEA3FACD1}"/>
              </a:ext>
            </a:extLst>
          </p:cNvPr>
          <p:cNvCxnSpPr/>
          <p:nvPr/>
        </p:nvCxnSpPr>
        <p:spPr>
          <a:xfrm>
            <a:off x="7546694" y="3715473"/>
            <a:ext cx="0" cy="277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066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UNIVARIATE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4061615654"/>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only one variable at a time</a:t>
                      </a:r>
                    </a:p>
                  </a:txBody>
                  <a:tcPr/>
                </a:tc>
                <a:extLst>
                  <a:ext uri="{0D108BD9-81ED-4DB2-BD59-A6C34878D82A}">
                    <a16:rowId xmlns:a16="http://schemas.microsoft.com/office/drawing/2014/main" xmlns="" val="1692594054"/>
                  </a:ext>
                </a:extLst>
              </a:tr>
              <a:tr h="4704286">
                <a:tc>
                  <a:txBody>
                    <a:bodyPr/>
                    <a:lstStyle/>
                    <a:p>
                      <a:endParaRPr lang="en-IN" dirty="0"/>
                    </a:p>
                  </a:txBody>
                  <a:tcPr/>
                </a:tc>
                <a:extLst>
                  <a:ext uri="{0D108BD9-81ED-4DB2-BD59-A6C34878D82A}">
                    <a16:rowId xmlns:a16="http://schemas.microsoft.com/office/drawing/2014/main" xmlns="" val="3922499208"/>
                  </a:ext>
                </a:extLst>
              </a:tr>
            </a:tbl>
          </a:graphicData>
        </a:graphic>
      </p:graphicFrame>
      <p:pic>
        <p:nvPicPr>
          <p:cNvPr id="5" name="Picture 4" descr="Chart, bar chart&#10;&#10;Description automatically generated">
            <a:extLst>
              <a:ext uri="{FF2B5EF4-FFF2-40B4-BE49-F238E27FC236}">
                <a16:creationId xmlns:a16="http://schemas.microsoft.com/office/drawing/2014/main" xmlns="" id="{B3C0F2C4-1328-1DFB-84AC-5BEB51F80089}"/>
              </a:ext>
            </a:extLst>
          </p:cNvPr>
          <p:cNvPicPr>
            <a:picLocks noChangeAspect="1"/>
          </p:cNvPicPr>
          <p:nvPr/>
        </p:nvPicPr>
        <p:blipFill>
          <a:blip r:embed="rId2"/>
          <a:stretch>
            <a:fillRect/>
          </a:stretch>
        </p:blipFill>
        <p:spPr>
          <a:xfrm>
            <a:off x="0" y="1205801"/>
            <a:ext cx="12192000" cy="4972725"/>
          </a:xfrm>
          <a:prstGeom prst="rect">
            <a:avLst/>
          </a:prstGeom>
        </p:spPr>
      </p:pic>
    </p:spTree>
    <p:extLst>
      <p:ext uri="{BB962C8B-B14F-4D97-AF65-F5344CB8AC3E}">
        <p14:creationId xmlns:p14="http://schemas.microsoft.com/office/powerpoint/2010/main" val="208908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UNIVARIATE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only one variable at a time</a:t>
                      </a:r>
                    </a:p>
                  </a:txBody>
                  <a:tcPr/>
                </a:tc>
                <a:extLst>
                  <a:ext uri="{0D108BD9-81ED-4DB2-BD59-A6C34878D82A}">
                    <a16:rowId xmlns:a16="http://schemas.microsoft.com/office/drawing/2014/main" xmlns="" val="1692594054"/>
                  </a:ext>
                </a:extLst>
              </a:tr>
              <a:tr h="4704286">
                <a:tc>
                  <a:txBody>
                    <a:bodyPr/>
                    <a:lstStyle/>
                    <a:p>
                      <a:endParaRPr lang="en-IN" dirty="0"/>
                    </a:p>
                  </a:txBody>
                  <a:tcPr/>
                </a:tc>
                <a:extLst>
                  <a:ext uri="{0D108BD9-81ED-4DB2-BD59-A6C34878D82A}">
                    <a16:rowId xmlns:a16="http://schemas.microsoft.com/office/drawing/2014/main" xmlns="" val="3922499208"/>
                  </a:ext>
                </a:extLst>
              </a:tr>
            </a:tbl>
          </a:graphicData>
        </a:graphic>
      </p:graphicFrame>
      <p:pic>
        <p:nvPicPr>
          <p:cNvPr id="4098" name="Picture 2">
            <a:extLst>
              <a:ext uri="{FF2B5EF4-FFF2-40B4-BE49-F238E27FC236}">
                <a16:creationId xmlns:a16="http://schemas.microsoft.com/office/drawing/2014/main" xmlns="" id="{999D1740-66F2-D626-C64B-B85CB6CB8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5899"/>
            <a:ext cx="12192000" cy="489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5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3927468162"/>
              </p:ext>
            </p:extLst>
          </p:nvPr>
        </p:nvGraphicFramePr>
        <p:xfrm>
          <a:off x="30480" y="719666"/>
          <a:ext cx="12161520" cy="5190422"/>
        </p:xfrm>
        <a:graphic>
          <a:graphicData uri="http://schemas.openxmlformats.org/drawingml/2006/table">
            <a:tbl>
              <a:tblPr firstRow="1" bandRow="1">
                <a:tableStyleId>{5C22544A-7EE6-4342-B048-85BDC9FD1C3A}</a:tableStyleId>
              </a:tblPr>
              <a:tblGrid>
                <a:gridCol w="12161520">
                  <a:extLst>
                    <a:ext uri="{9D8B030D-6E8A-4147-A177-3AD203B41FA5}">
                      <a16:colId xmlns:a16="http://schemas.microsoft.com/office/drawing/2014/main" xmlns="" val="1838096967"/>
                    </a:ext>
                  </a:extLst>
                </a:gridCol>
              </a:tblGrid>
              <a:tr h="486136">
                <a:tc>
                  <a:txBody>
                    <a:bodyPr/>
                    <a:lstStyle/>
                    <a:p>
                      <a:pPr algn="ctr"/>
                      <a:r>
                        <a:rPr lang="en-IN" sz="2400" dirty="0"/>
                        <a:t>Which city people majority put their cars on sale?</a:t>
                      </a:r>
                    </a:p>
                  </a:txBody>
                  <a:tcPr/>
                </a:tc>
                <a:extLst>
                  <a:ext uri="{0D108BD9-81ED-4DB2-BD59-A6C34878D82A}">
                    <a16:rowId xmlns:a16="http://schemas.microsoft.com/office/drawing/2014/main" xmlns="" val="1692594054"/>
                  </a:ext>
                </a:extLst>
              </a:tr>
              <a:tr h="4704286">
                <a:tc>
                  <a:txBody>
                    <a:bodyPr/>
                    <a:lstStyle/>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r>
                        <a:rPr lang="en-IN" dirty="0"/>
                        <a:t>Maximum number of used cars are in Delhi.</a:t>
                      </a:r>
                    </a:p>
                    <a:p>
                      <a:pPr marL="0" indent="0">
                        <a:buFont typeface="Arial" panose="020B0604020202020204" pitchFamily="34" charset="0"/>
                        <a:buNone/>
                      </a:pPr>
                      <a:r>
                        <a:rPr lang="en-IN" dirty="0"/>
                        <a:t>Minimum number of used cars are in Indore.</a:t>
                      </a:r>
                    </a:p>
                    <a:p>
                      <a:pPr marL="0" indent="0">
                        <a:buFont typeface="Arial" panose="020B0604020202020204" pitchFamily="34" charset="0"/>
                        <a:buNone/>
                      </a:pPr>
                      <a:r>
                        <a:rPr lang="en-IN" dirty="0"/>
                        <a:t>We can observe from the graph that maximum </a:t>
                      </a:r>
                    </a:p>
                    <a:p>
                      <a:pPr marL="0" indent="0">
                        <a:buFont typeface="Arial" panose="020B0604020202020204" pitchFamily="34" charset="0"/>
                        <a:buNone/>
                      </a:pPr>
                      <a:r>
                        <a:rPr lang="en-IN" dirty="0"/>
                        <a:t>Used cars are from major cities like Delhi,</a:t>
                      </a:r>
                    </a:p>
                    <a:p>
                      <a:pPr marL="0" indent="0">
                        <a:buFont typeface="Arial" panose="020B0604020202020204" pitchFamily="34" charset="0"/>
                        <a:buNone/>
                      </a:pPr>
                      <a:r>
                        <a:rPr lang="en-IN" dirty="0"/>
                        <a:t>Bangalore, Ghaziabad, Gurgaon , Noida.</a:t>
                      </a:r>
                    </a:p>
                  </a:txBody>
                  <a:tcPr/>
                </a:tc>
                <a:extLst>
                  <a:ext uri="{0D108BD9-81ED-4DB2-BD59-A6C34878D82A}">
                    <a16:rowId xmlns:a16="http://schemas.microsoft.com/office/drawing/2014/main" xmlns="" val="3922499208"/>
                  </a:ext>
                </a:extLst>
              </a:tr>
            </a:tbl>
          </a:graphicData>
        </a:graphic>
      </p:graphicFrame>
      <p:pic>
        <p:nvPicPr>
          <p:cNvPr id="4" name="Picture 3" descr="Chart, bar chart">
            <a:extLst>
              <a:ext uri="{FF2B5EF4-FFF2-40B4-BE49-F238E27FC236}">
                <a16:creationId xmlns:a16="http://schemas.microsoft.com/office/drawing/2014/main" xmlns="" id="{9BFEAC37-9DEB-1EDA-B0A7-1EF3D8F774BA}"/>
              </a:ext>
            </a:extLst>
          </p:cNvPr>
          <p:cNvPicPr>
            <a:picLocks noChangeAspect="1"/>
          </p:cNvPicPr>
          <p:nvPr/>
        </p:nvPicPr>
        <p:blipFill>
          <a:blip r:embed="rId2"/>
          <a:stretch>
            <a:fillRect/>
          </a:stretch>
        </p:blipFill>
        <p:spPr>
          <a:xfrm>
            <a:off x="5179971" y="1222310"/>
            <a:ext cx="7021360" cy="4687778"/>
          </a:xfrm>
          <a:prstGeom prst="rect">
            <a:avLst/>
          </a:prstGeom>
        </p:spPr>
      </p:pic>
    </p:spTree>
    <p:extLst>
      <p:ext uri="{BB962C8B-B14F-4D97-AF65-F5344CB8AC3E}">
        <p14:creationId xmlns:p14="http://schemas.microsoft.com/office/powerpoint/2010/main" val="274769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1664173582"/>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What is the percentage of used cars based on the companies?</a:t>
                      </a:r>
                    </a:p>
                  </a:txBody>
                  <a:tcPr/>
                </a:tc>
                <a:extLst>
                  <a:ext uri="{0D108BD9-81ED-4DB2-BD59-A6C34878D82A}">
                    <a16:rowId xmlns:a16="http://schemas.microsoft.com/office/drawing/2014/main" xmlns="" val="1692594054"/>
                  </a:ext>
                </a:extLst>
              </a:tr>
              <a:tr h="4704286">
                <a:tc>
                  <a:txBody>
                    <a:bodyPr/>
                    <a:lstStyle/>
                    <a:p>
                      <a:r>
                        <a:rPr lang="en-IN" dirty="0"/>
                        <a:t>W</a:t>
                      </a:r>
                    </a:p>
                  </a:txBody>
                  <a:tcPr/>
                </a:tc>
                <a:extLst>
                  <a:ext uri="{0D108BD9-81ED-4DB2-BD59-A6C34878D82A}">
                    <a16:rowId xmlns:a16="http://schemas.microsoft.com/office/drawing/2014/main" xmlns="" val="3922499208"/>
                  </a:ext>
                </a:extLst>
              </a:tr>
            </a:tbl>
          </a:graphicData>
        </a:graphic>
      </p:graphicFrame>
      <p:pic>
        <p:nvPicPr>
          <p:cNvPr id="1026" name="Picture 2">
            <a:extLst>
              <a:ext uri="{FF2B5EF4-FFF2-40B4-BE49-F238E27FC236}">
                <a16:creationId xmlns:a16="http://schemas.microsoft.com/office/drawing/2014/main" xmlns="" id="{4F15FE8A-E6A8-7F39-AFB9-CF0E9F6A8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194547"/>
            <a:ext cx="7162801" cy="47155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7CD15D94-B36C-FA74-ECAE-C2FC28C35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4548"/>
            <a:ext cx="5029200" cy="2556358"/>
          </a:xfrm>
          <a:prstGeom prst="rect">
            <a:avLst/>
          </a:prstGeom>
        </p:spPr>
      </p:pic>
      <p:sp>
        <p:nvSpPr>
          <p:cNvPr id="2" name="TextBox 1">
            <a:extLst>
              <a:ext uri="{FF2B5EF4-FFF2-40B4-BE49-F238E27FC236}">
                <a16:creationId xmlns:a16="http://schemas.microsoft.com/office/drawing/2014/main" xmlns="" id="{08A4E736-CA73-3BD4-1620-FBAC2EEA9791}"/>
              </a:ext>
            </a:extLst>
          </p:cNvPr>
          <p:cNvSpPr txBox="1"/>
          <p:nvPr/>
        </p:nvSpPr>
        <p:spPr>
          <a:xfrm>
            <a:off x="0" y="3788226"/>
            <a:ext cx="5029200" cy="2031325"/>
          </a:xfrm>
          <a:prstGeom prst="rect">
            <a:avLst/>
          </a:prstGeom>
          <a:noFill/>
        </p:spPr>
        <p:txBody>
          <a:bodyPr wrap="square" rtlCol="0">
            <a:spAutoFit/>
          </a:bodyPr>
          <a:lstStyle/>
          <a:p>
            <a:pPr marL="285750" indent="-285750">
              <a:buFont typeface="Arial" panose="020B0604020202020204" pitchFamily="34" charset="0"/>
              <a:buChar char="•"/>
            </a:pPr>
            <a:r>
              <a:rPr lang="en-IN" dirty="0"/>
              <a:t>Maximum number of cars are of Hyundai company.</a:t>
            </a:r>
          </a:p>
          <a:p>
            <a:pPr marL="285750" indent="-285750">
              <a:buFont typeface="Arial" panose="020B0604020202020204" pitchFamily="34" charset="0"/>
              <a:buChar char="•"/>
            </a:pPr>
            <a:r>
              <a:rPr lang="en-IN" dirty="0"/>
              <a:t>Minimum number of cars are </a:t>
            </a:r>
            <a:r>
              <a:rPr lang="en-IN"/>
              <a:t>of Mahindra </a:t>
            </a:r>
            <a:r>
              <a:rPr lang="en-IN" dirty="0"/>
              <a:t>company .</a:t>
            </a:r>
          </a:p>
          <a:p>
            <a:pPr marL="285750" indent="-285750">
              <a:buFont typeface="Arial" panose="020B0604020202020204" pitchFamily="34" charset="0"/>
              <a:buChar char="•"/>
            </a:pPr>
            <a:r>
              <a:rPr lang="en-IN" dirty="0"/>
              <a:t>By viewing the chart we can easily guess that Hyundai, Maruti and Honda are having more percentage of cars.</a:t>
            </a:r>
          </a:p>
        </p:txBody>
      </p:sp>
    </p:spTree>
    <p:extLst>
      <p:ext uri="{BB962C8B-B14F-4D97-AF65-F5344CB8AC3E}">
        <p14:creationId xmlns:p14="http://schemas.microsoft.com/office/powerpoint/2010/main" val="2213416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2055136279"/>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Which car brands are majority on sale?</a:t>
                      </a:r>
                    </a:p>
                  </a:txBody>
                  <a:tcPr/>
                </a:tc>
                <a:extLst>
                  <a:ext uri="{0D108BD9-81ED-4DB2-BD59-A6C34878D82A}">
                    <a16:rowId xmlns:a16="http://schemas.microsoft.com/office/drawing/2014/main" xmlns="" val="1692594054"/>
                  </a:ext>
                </a:extLst>
              </a:tr>
              <a:tr h="4704286">
                <a:tc>
                  <a:txBody>
                    <a:bodyPr/>
                    <a:lstStyle/>
                    <a:p>
                      <a:endParaRPr lang="en-IN" dirty="0"/>
                    </a:p>
                  </a:txBody>
                  <a:tcPr/>
                </a:tc>
                <a:extLst>
                  <a:ext uri="{0D108BD9-81ED-4DB2-BD59-A6C34878D82A}">
                    <a16:rowId xmlns:a16="http://schemas.microsoft.com/office/drawing/2014/main" xmlns="" val="3922499208"/>
                  </a:ext>
                </a:extLst>
              </a:tr>
            </a:tbl>
          </a:graphicData>
        </a:graphic>
      </p:graphicFrame>
      <p:pic>
        <p:nvPicPr>
          <p:cNvPr id="3074" name="Picture 2">
            <a:extLst>
              <a:ext uri="{FF2B5EF4-FFF2-40B4-BE49-F238E27FC236}">
                <a16:creationId xmlns:a16="http://schemas.microsoft.com/office/drawing/2014/main" xmlns="" id="{D40161D7-FD26-0692-AD7B-ACCD58B09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12192000" cy="35842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506759AF-E0C2-CF3D-2C6A-B80E21FD0B17}"/>
              </a:ext>
            </a:extLst>
          </p:cNvPr>
          <p:cNvSpPr txBox="1"/>
          <p:nvPr/>
        </p:nvSpPr>
        <p:spPr>
          <a:xfrm>
            <a:off x="81022" y="4884516"/>
            <a:ext cx="12064678" cy="369332"/>
          </a:xfrm>
          <a:prstGeom prst="rect">
            <a:avLst/>
          </a:prstGeom>
          <a:noFill/>
        </p:spPr>
        <p:txBody>
          <a:bodyPr wrap="square" rtlCol="0">
            <a:spAutoFit/>
          </a:bodyPr>
          <a:lstStyle/>
          <a:p>
            <a:r>
              <a:rPr lang="en-IN" dirty="0"/>
              <a:t>Maximum number of cars are of Hyundai Elite i20 and Minimum are of Kia </a:t>
            </a:r>
            <a:r>
              <a:rPr lang="en-IN" dirty="0" err="1"/>
              <a:t>Carens</a:t>
            </a:r>
            <a:r>
              <a:rPr lang="en-IN" dirty="0"/>
              <a:t> are </a:t>
            </a:r>
            <a:r>
              <a:rPr lang="en-IN"/>
              <a:t>in sale.</a:t>
            </a:r>
            <a:endParaRPr lang="en-IN" dirty="0"/>
          </a:p>
        </p:txBody>
      </p:sp>
    </p:spTree>
    <p:extLst>
      <p:ext uri="{BB962C8B-B14F-4D97-AF65-F5344CB8AC3E}">
        <p14:creationId xmlns:p14="http://schemas.microsoft.com/office/powerpoint/2010/main" val="1462593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3622755333"/>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Which Fuel type cars are majority on sale??</a:t>
                      </a:r>
                    </a:p>
                  </a:txBody>
                  <a:tcPr/>
                </a:tc>
                <a:extLst>
                  <a:ext uri="{0D108BD9-81ED-4DB2-BD59-A6C34878D82A}">
                    <a16:rowId xmlns:a16="http://schemas.microsoft.com/office/drawing/2014/main" xmlns="" val="1692594054"/>
                  </a:ext>
                </a:extLst>
              </a:tr>
              <a:tr h="4704286">
                <a:tc>
                  <a:txBody>
                    <a:bodyPr/>
                    <a:lstStyle/>
                    <a:p>
                      <a:endParaRPr lang="en-IN" dirty="0"/>
                    </a:p>
                  </a:txBody>
                  <a:tcPr/>
                </a:tc>
                <a:extLst>
                  <a:ext uri="{0D108BD9-81ED-4DB2-BD59-A6C34878D82A}">
                    <a16:rowId xmlns:a16="http://schemas.microsoft.com/office/drawing/2014/main" xmlns="" val="3922499208"/>
                  </a:ext>
                </a:extLst>
              </a:tr>
            </a:tbl>
          </a:graphicData>
        </a:graphic>
      </p:graphicFrame>
      <p:pic>
        <p:nvPicPr>
          <p:cNvPr id="5" name="Picture 4" descr="Chart, bar chart">
            <a:extLst>
              <a:ext uri="{FF2B5EF4-FFF2-40B4-BE49-F238E27FC236}">
                <a16:creationId xmlns:a16="http://schemas.microsoft.com/office/drawing/2014/main" xmlns="" id="{75B74C6D-C83C-240F-7151-554169C48AE6}"/>
              </a:ext>
            </a:extLst>
          </p:cNvPr>
          <p:cNvPicPr>
            <a:picLocks noChangeAspect="1"/>
          </p:cNvPicPr>
          <p:nvPr/>
        </p:nvPicPr>
        <p:blipFill>
          <a:blip r:embed="rId2"/>
          <a:stretch>
            <a:fillRect/>
          </a:stretch>
        </p:blipFill>
        <p:spPr>
          <a:xfrm>
            <a:off x="5143500" y="1252386"/>
            <a:ext cx="6999964" cy="4638652"/>
          </a:xfrm>
          <a:prstGeom prst="rect">
            <a:avLst/>
          </a:prstGeom>
        </p:spPr>
      </p:pic>
      <p:pic>
        <p:nvPicPr>
          <p:cNvPr id="8" name="Picture 7">
            <a:extLst>
              <a:ext uri="{FF2B5EF4-FFF2-40B4-BE49-F238E27FC236}">
                <a16:creationId xmlns:a16="http://schemas.microsoft.com/office/drawing/2014/main" xmlns="" id="{13970B15-EAEC-ACF6-40CB-C8A4EBFC3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2386"/>
            <a:ext cx="5143500" cy="3666856"/>
          </a:xfrm>
          <a:prstGeom prst="rect">
            <a:avLst/>
          </a:prstGeom>
        </p:spPr>
      </p:pic>
      <p:sp>
        <p:nvSpPr>
          <p:cNvPr id="2" name="TextBox 1">
            <a:extLst>
              <a:ext uri="{FF2B5EF4-FFF2-40B4-BE49-F238E27FC236}">
                <a16:creationId xmlns:a16="http://schemas.microsoft.com/office/drawing/2014/main" xmlns="" id="{D8FABE4C-52F5-66C8-AAFD-7DFF0944D563}"/>
              </a:ext>
            </a:extLst>
          </p:cNvPr>
          <p:cNvSpPr txBox="1"/>
          <p:nvPr/>
        </p:nvSpPr>
        <p:spPr>
          <a:xfrm>
            <a:off x="48536" y="4953000"/>
            <a:ext cx="5094964" cy="923330"/>
          </a:xfrm>
          <a:prstGeom prst="rect">
            <a:avLst/>
          </a:prstGeom>
          <a:noFill/>
        </p:spPr>
        <p:txBody>
          <a:bodyPr wrap="square" rtlCol="0">
            <a:spAutoFit/>
          </a:bodyPr>
          <a:lstStyle/>
          <a:p>
            <a:r>
              <a:rPr lang="en-IN" dirty="0"/>
              <a:t>Most of the Used cars are of Type Petrol.</a:t>
            </a:r>
          </a:p>
          <a:p>
            <a:r>
              <a:rPr lang="en-IN" dirty="0"/>
              <a:t>Less number of cars are of type Diesel or CNG type.</a:t>
            </a:r>
          </a:p>
        </p:txBody>
      </p:sp>
    </p:spTree>
    <p:extLst>
      <p:ext uri="{BB962C8B-B14F-4D97-AF65-F5344CB8AC3E}">
        <p14:creationId xmlns:p14="http://schemas.microsoft.com/office/powerpoint/2010/main" val="1933623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4222250714"/>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Which owner’s cars are of majority on sale?</a:t>
                      </a:r>
                    </a:p>
                  </a:txBody>
                  <a:tcPr/>
                </a:tc>
                <a:extLst>
                  <a:ext uri="{0D108BD9-81ED-4DB2-BD59-A6C34878D82A}">
                    <a16:rowId xmlns:a16="http://schemas.microsoft.com/office/drawing/2014/main" xmlns="" val="1692594054"/>
                  </a:ext>
                </a:extLst>
              </a:tr>
              <a:tr h="4704286">
                <a:tc>
                  <a:txBody>
                    <a:bodyPr/>
                    <a:lstStyle/>
                    <a:p>
                      <a:endParaRPr lang="en-IN" dirty="0"/>
                    </a:p>
                  </a:txBody>
                  <a:tcPr/>
                </a:tc>
                <a:extLst>
                  <a:ext uri="{0D108BD9-81ED-4DB2-BD59-A6C34878D82A}">
                    <a16:rowId xmlns:a16="http://schemas.microsoft.com/office/drawing/2014/main" xmlns="" val="3922499208"/>
                  </a:ext>
                </a:extLst>
              </a:tr>
            </a:tbl>
          </a:graphicData>
        </a:graphic>
      </p:graphicFrame>
      <p:pic>
        <p:nvPicPr>
          <p:cNvPr id="5" name="Picture 4" descr="Chart, pie chart&#10;&#10;Description automatically generated">
            <a:extLst>
              <a:ext uri="{FF2B5EF4-FFF2-40B4-BE49-F238E27FC236}">
                <a16:creationId xmlns:a16="http://schemas.microsoft.com/office/drawing/2014/main" xmlns="" id="{B9D48576-83C1-0959-50D7-C4C6F821CEC4}"/>
              </a:ext>
            </a:extLst>
          </p:cNvPr>
          <p:cNvPicPr>
            <a:picLocks noChangeAspect="1"/>
          </p:cNvPicPr>
          <p:nvPr/>
        </p:nvPicPr>
        <p:blipFill>
          <a:blip r:embed="rId2"/>
          <a:stretch>
            <a:fillRect/>
          </a:stretch>
        </p:blipFill>
        <p:spPr>
          <a:xfrm>
            <a:off x="4886324" y="1247774"/>
            <a:ext cx="7305675" cy="4669299"/>
          </a:xfrm>
          <a:prstGeom prst="rect">
            <a:avLst/>
          </a:prstGeom>
        </p:spPr>
      </p:pic>
      <p:pic>
        <p:nvPicPr>
          <p:cNvPr id="8" name="Picture 7">
            <a:extLst>
              <a:ext uri="{FF2B5EF4-FFF2-40B4-BE49-F238E27FC236}">
                <a16:creationId xmlns:a16="http://schemas.microsoft.com/office/drawing/2014/main" xmlns="" id="{8C1F26AC-EBAF-E857-4445-5E0C06813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0" y="1247775"/>
            <a:ext cx="4904203" cy="2854833"/>
          </a:xfrm>
          <a:prstGeom prst="rect">
            <a:avLst/>
          </a:prstGeom>
        </p:spPr>
      </p:pic>
      <p:sp>
        <p:nvSpPr>
          <p:cNvPr id="2" name="TextBox 1">
            <a:extLst>
              <a:ext uri="{FF2B5EF4-FFF2-40B4-BE49-F238E27FC236}">
                <a16:creationId xmlns:a16="http://schemas.microsoft.com/office/drawing/2014/main" xmlns="" id="{2FC5BF35-A4AE-20B4-D03B-31EDC3728568}"/>
              </a:ext>
            </a:extLst>
          </p:cNvPr>
          <p:cNvSpPr txBox="1"/>
          <p:nvPr/>
        </p:nvSpPr>
        <p:spPr>
          <a:xfrm>
            <a:off x="0" y="4130040"/>
            <a:ext cx="4886323" cy="1754326"/>
          </a:xfrm>
          <a:prstGeom prst="rect">
            <a:avLst/>
          </a:prstGeom>
          <a:noFill/>
        </p:spPr>
        <p:txBody>
          <a:bodyPr wrap="square" rtlCol="0">
            <a:spAutoFit/>
          </a:bodyPr>
          <a:lstStyle/>
          <a:p>
            <a:r>
              <a:rPr lang="en-IN" dirty="0"/>
              <a:t>Maximum Number of Used cars are of from 1</a:t>
            </a:r>
            <a:r>
              <a:rPr lang="en-IN" baseline="30000" dirty="0"/>
              <a:t>st</a:t>
            </a:r>
            <a:r>
              <a:rPr lang="en-IN" dirty="0"/>
              <a:t> Owner.</a:t>
            </a:r>
          </a:p>
          <a:p>
            <a:r>
              <a:rPr lang="en-IN" dirty="0"/>
              <a:t>By observing the graph itself we can say that most cars are of 1</a:t>
            </a:r>
            <a:r>
              <a:rPr lang="en-IN" baseline="30000" dirty="0"/>
              <a:t>st</a:t>
            </a:r>
            <a:r>
              <a:rPr lang="en-IN" dirty="0"/>
              <a:t> owner and less are of 2</a:t>
            </a:r>
            <a:r>
              <a:rPr lang="en-IN" baseline="30000" dirty="0"/>
              <a:t>nd</a:t>
            </a:r>
            <a:r>
              <a:rPr lang="en-IN" dirty="0"/>
              <a:t> owner.</a:t>
            </a:r>
          </a:p>
          <a:p>
            <a:r>
              <a:rPr lang="en-IN" dirty="0"/>
              <a:t>We can’t even view the cars are of 3</a:t>
            </a:r>
            <a:r>
              <a:rPr lang="en-IN" baseline="30000" dirty="0"/>
              <a:t>rd</a:t>
            </a:r>
            <a:r>
              <a:rPr lang="en-IN" dirty="0"/>
              <a:t> owner.</a:t>
            </a:r>
          </a:p>
        </p:txBody>
      </p:sp>
    </p:spTree>
    <p:extLst>
      <p:ext uri="{BB962C8B-B14F-4D97-AF65-F5344CB8AC3E}">
        <p14:creationId xmlns:p14="http://schemas.microsoft.com/office/powerpoint/2010/main" val="79096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4" y="720497"/>
            <a:ext cx="6099463" cy="535491"/>
          </a:xfrm>
          <a:prstGeom prst="rect">
            <a:avLst/>
          </a:prstGeom>
          <a:solidFill>
            <a:schemeClr val="bg2">
              <a:lumMod val="50000"/>
            </a:schemeClr>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600" b="1" dirty="0">
                <a:solidFill>
                  <a:schemeClr val="accent4">
                    <a:lumMod val="75000"/>
                  </a:schemeClr>
                </a:solidFill>
                <a:latin typeface="Berlin Sans FB Demi" pitchFamily="34" charset="0"/>
              </a:rPr>
              <a:t>ABOUT THE TEAM</a:t>
            </a:r>
            <a:endParaRPr sz="3600" b="1" dirty="0">
              <a:solidFill>
                <a:schemeClr val="accent4">
                  <a:lumMod val="75000"/>
                </a:schemeClr>
              </a:solidFill>
              <a:latin typeface="Berlin Sans FB Demi" pitchFamily="34" charset="0"/>
            </a:endParaRPr>
          </a:p>
        </p:txBody>
      </p:sp>
      <p:graphicFrame>
        <p:nvGraphicFramePr>
          <p:cNvPr id="2" name="Table 2">
            <a:extLst>
              <a:ext uri="{FF2B5EF4-FFF2-40B4-BE49-F238E27FC236}">
                <a16:creationId xmlns:a16="http://schemas.microsoft.com/office/drawing/2014/main" xmlns="" id="{9732E980-44B1-E75E-7580-448BEB094613}"/>
              </a:ext>
            </a:extLst>
          </p:cNvPr>
          <p:cNvGraphicFramePr>
            <a:graphicFrameLocks noGrp="1"/>
          </p:cNvGraphicFramePr>
          <p:nvPr>
            <p:extLst>
              <p:ext uri="{D42A27DB-BD31-4B8C-83A1-F6EECF244321}">
                <p14:modId xmlns:p14="http://schemas.microsoft.com/office/powerpoint/2010/main" val="3384686730"/>
              </p:ext>
            </p:extLst>
          </p:nvPr>
        </p:nvGraphicFramePr>
        <p:xfrm>
          <a:off x="2003898" y="1614786"/>
          <a:ext cx="8156102" cy="3512928"/>
        </p:xfrm>
        <a:graphic>
          <a:graphicData uri="http://schemas.openxmlformats.org/drawingml/2006/table">
            <a:tbl>
              <a:tblPr firstRow="1" bandRow="1">
                <a:tableStyleId>{5C22544A-7EE6-4342-B048-85BDC9FD1C3A}</a:tableStyleId>
              </a:tblPr>
              <a:tblGrid>
                <a:gridCol w="4092102">
                  <a:extLst>
                    <a:ext uri="{9D8B030D-6E8A-4147-A177-3AD203B41FA5}">
                      <a16:colId xmlns:a16="http://schemas.microsoft.com/office/drawing/2014/main" xmlns="" val="3094344824"/>
                    </a:ext>
                  </a:extLst>
                </a:gridCol>
                <a:gridCol w="4064000">
                  <a:extLst>
                    <a:ext uri="{9D8B030D-6E8A-4147-A177-3AD203B41FA5}">
                      <a16:colId xmlns:a16="http://schemas.microsoft.com/office/drawing/2014/main" xmlns="" val="665230129"/>
                    </a:ext>
                  </a:extLst>
                </a:gridCol>
              </a:tblGrid>
              <a:tr h="605115">
                <a:tc>
                  <a:txBody>
                    <a:bodyPr/>
                    <a:lstStyle/>
                    <a:p>
                      <a:pPr algn="ctr"/>
                      <a:r>
                        <a:rPr lang="en-IN" sz="2800" dirty="0">
                          <a:solidFill>
                            <a:srgbClr val="92D050"/>
                          </a:solidFill>
                        </a:rPr>
                        <a:t>    SUNITHA DEVI KONETI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r>
                        <a:rPr lang="en-IN" sz="2800" dirty="0">
                          <a:solidFill>
                            <a:srgbClr val="92D050"/>
                          </a:solidFill>
                        </a:rPr>
                        <a:t>IBTEDA AZEEM</a:t>
                      </a:r>
                      <a:endParaRPr lang="en-IN" dirty="0">
                        <a:solidFill>
                          <a:srgbClr val="92D050"/>
                        </a:solidFill>
                      </a:endParaRPr>
                    </a:p>
                  </a:txBody>
                  <a:tcPr/>
                </a:tc>
                <a:extLst>
                  <a:ext uri="{0D108BD9-81ED-4DB2-BD59-A6C34878D82A}">
                    <a16:rowId xmlns:a16="http://schemas.microsoft.com/office/drawing/2014/main" xmlns="" val="1339139214"/>
                  </a:ext>
                </a:extLst>
              </a:tr>
              <a:tr h="2568048">
                <a:tc>
                  <a:txBody>
                    <a:bodyPr/>
                    <a:lstStyle/>
                    <a:p>
                      <a:pPr marL="285750" indent="-285750">
                        <a:buFont typeface="Arial" panose="020B0604020202020204" pitchFamily="34" charset="0"/>
                        <a:buChar char="•"/>
                      </a:pPr>
                      <a:r>
                        <a:rPr lang="en-IN" dirty="0"/>
                        <a:t>M.C.A</a:t>
                      </a:r>
                    </a:p>
                    <a:p>
                      <a:pPr marL="285750" indent="-285750">
                        <a:buFont typeface="Arial" panose="020B0604020202020204" pitchFamily="34" charset="0"/>
                        <a:buChar char="•"/>
                      </a:pPr>
                      <a:r>
                        <a:rPr lang="en-IN" dirty="0"/>
                        <a:t>TO LEARN THE UPDATED TECHNOLOGY</a:t>
                      </a:r>
                    </a:p>
                    <a:p>
                      <a:pPr marL="285750" indent="-285750">
                        <a:buFont typeface="Arial" panose="020B0604020202020204" pitchFamily="34" charset="0"/>
                        <a:buChar char="•"/>
                      </a:pPr>
                      <a:r>
                        <a:rPr lang="en-IN" dirty="0"/>
                        <a:t>2 YEARS OF EXPERIENCE IN MANUAL TESTING</a:t>
                      </a:r>
                    </a:p>
                    <a:p>
                      <a:pPr marL="285750" indent="-285750">
                        <a:buFont typeface="Arial" panose="020B0604020202020204" pitchFamily="34" charset="0"/>
                        <a:buChar char="•"/>
                      </a:pPr>
                      <a:r>
                        <a:rPr lang="en-IN" dirty="0"/>
                        <a:t>MOTIVATION AND SUPPORT IN EVERY ASPECT IN LEARNING PROCESS</a:t>
                      </a:r>
                    </a:p>
                    <a:p>
                      <a:pPr marL="285750" indent="-285750">
                        <a:buFont typeface="Arial" panose="020B0604020202020204" pitchFamily="34" charset="0"/>
                        <a:buChar char="•"/>
                      </a:pPr>
                      <a:endParaRPr lang="en-IN" dirty="0"/>
                    </a:p>
                  </a:txBody>
                  <a:tcPr/>
                </a:tc>
                <a:tc>
                  <a:txBody>
                    <a:bodyPr/>
                    <a:lstStyle/>
                    <a:p>
                      <a:pPr marL="285750" indent="-285750">
                        <a:buFont typeface="Arial" panose="020B0604020202020204" pitchFamily="34" charset="0"/>
                        <a:buChar char="•"/>
                      </a:pPr>
                      <a:r>
                        <a:rPr lang="en-IN" dirty="0"/>
                        <a:t>B.TECH(Electrical and Electronics)</a:t>
                      </a:r>
                    </a:p>
                    <a:p>
                      <a:pPr marL="285750" indent="-285750">
                        <a:buFont typeface="Arial" panose="020B0604020202020204" pitchFamily="34" charset="0"/>
                        <a:buChar char="•"/>
                      </a:pPr>
                      <a:r>
                        <a:rPr lang="en-IN" dirty="0"/>
                        <a:t>TO LEARN THE UPDATED TECHNOLOGY</a:t>
                      </a:r>
                    </a:p>
                    <a:p>
                      <a:pPr marL="285750" indent="-285750">
                        <a:buFont typeface="Arial" panose="020B0604020202020204" pitchFamily="34" charset="0"/>
                        <a:buChar char="•"/>
                      </a:pPr>
                      <a:r>
                        <a:rPr lang="en-IN" dirty="0"/>
                        <a:t>MOTIVATION AND SUPPORT IN EVERY ASPECT IN LEARNING PROCESS</a:t>
                      </a:r>
                    </a:p>
                    <a:p>
                      <a:pPr marL="285750" indent="-285750">
                        <a:buFont typeface="Arial" panose="020B0604020202020204" pitchFamily="34" charset="0"/>
                        <a:buChar char="•"/>
                      </a:pPr>
                      <a:endParaRPr lang="en-IN" dirty="0"/>
                    </a:p>
                    <a:p>
                      <a:endParaRPr lang="en-IN" dirty="0"/>
                    </a:p>
                  </a:txBody>
                  <a:tcPr/>
                </a:tc>
                <a:extLst>
                  <a:ext uri="{0D108BD9-81ED-4DB2-BD59-A6C34878D82A}">
                    <a16:rowId xmlns:a16="http://schemas.microsoft.com/office/drawing/2014/main" xmlns="" val="2782146171"/>
                  </a:ext>
                </a:extLst>
              </a:tr>
            </a:tbl>
          </a:graphicData>
        </a:graphic>
      </p:graphicFrame>
    </p:spTree>
    <p:extLst>
      <p:ext uri="{BB962C8B-B14F-4D97-AF65-F5344CB8AC3E}">
        <p14:creationId xmlns:p14="http://schemas.microsoft.com/office/powerpoint/2010/main" val="124516374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How many cars are below 5lakhs budget in different cities and models?</a:t>
                      </a:r>
                    </a:p>
                  </a:txBody>
                  <a:tcPr/>
                </a:tc>
                <a:extLst>
                  <a:ext uri="{0D108BD9-81ED-4DB2-BD59-A6C34878D82A}">
                    <a16:rowId xmlns:a16="http://schemas.microsoft.com/office/drawing/2014/main" xmlns="" val="1692594054"/>
                  </a:ext>
                </a:extLst>
              </a:tr>
              <a:tr h="4704286">
                <a:tc>
                  <a:txBody>
                    <a:bodyPr/>
                    <a:lstStyle/>
                    <a:p>
                      <a:endParaRPr lang="en-IN" dirty="0"/>
                    </a:p>
                  </a:txBody>
                  <a:tcPr/>
                </a:tc>
                <a:extLst>
                  <a:ext uri="{0D108BD9-81ED-4DB2-BD59-A6C34878D82A}">
                    <a16:rowId xmlns:a16="http://schemas.microsoft.com/office/drawing/2014/main" xmlns="" val="3922499208"/>
                  </a:ext>
                </a:extLst>
              </a:tr>
            </a:tbl>
          </a:graphicData>
        </a:graphic>
      </p:graphicFrame>
      <p:pic>
        <p:nvPicPr>
          <p:cNvPr id="4" name="Picture 3" descr="Chart, bar chart&#10;&#10;Description automatically generated">
            <a:extLst>
              <a:ext uri="{FF2B5EF4-FFF2-40B4-BE49-F238E27FC236}">
                <a16:creationId xmlns:a16="http://schemas.microsoft.com/office/drawing/2014/main" xmlns="" id="{6BD028AD-BA22-AC5A-9C69-7D9B6D091454}"/>
              </a:ext>
            </a:extLst>
          </p:cNvPr>
          <p:cNvPicPr>
            <a:picLocks noChangeAspect="1"/>
          </p:cNvPicPr>
          <p:nvPr/>
        </p:nvPicPr>
        <p:blipFill>
          <a:blip r:embed="rId2"/>
          <a:stretch>
            <a:fillRect/>
          </a:stretch>
        </p:blipFill>
        <p:spPr>
          <a:xfrm>
            <a:off x="5886449" y="1220247"/>
            <a:ext cx="6362699" cy="4167093"/>
          </a:xfrm>
          <a:prstGeom prst="rect">
            <a:avLst/>
          </a:prstGeom>
        </p:spPr>
      </p:pic>
      <p:pic>
        <p:nvPicPr>
          <p:cNvPr id="2" name="Picture 2">
            <a:extLst>
              <a:ext uri="{FF2B5EF4-FFF2-40B4-BE49-F238E27FC236}">
                <a16:creationId xmlns:a16="http://schemas.microsoft.com/office/drawing/2014/main" xmlns="" id="{1F2F846B-BCBF-5632-06DC-4ECDF7E211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4" y="1220247"/>
            <a:ext cx="5857875" cy="41670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09C4BF6D-D9DD-17DA-C13C-C79B78D5539D}"/>
              </a:ext>
            </a:extLst>
          </p:cNvPr>
          <p:cNvSpPr txBox="1"/>
          <p:nvPr/>
        </p:nvSpPr>
        <p:spPr>
          <a:xfrm>
            <a:off x="28574" y="5387340"/>
            <a:ext cx="12134852" cy="584775"/>
          </a:xfrm>
          <a:prstGeom prst="rect">
            <a:avLst/>
          </a:prstGeom>
          <a:noFill/>
        </p:spPr>
        <p:txBody>
          <a:bodyPr wrap="square" rtlCol="0">
            <a:spAutoFit/>
          </a:bodyPr>
          <a:lstStyle/>
          <a:p>
            <a:pPr algn="ctr"/>
            <a:r>
              <a:rPr lang="en-IN" sz="1600" dirty="0"/>
              <a:t> The maximum number of cars are in Delhi in the given budget.</a:t>
            </a:r>
          </a:p>
          <a:p>
            <a:pPr algn="ctr"/>
            <a:r>
              <a:rPr lang="en-IN" sz="1600" dirty="0"/>
              <a:t> The maximum number of cars are of Renault </a:t>
            </a:r>
            <a:r>
              <a:rPr lang="en-IN" sz="1600" dirty="0" err="1"/>
              <a:t>Kwid</a:t>
            </a:r>
            <a:r>
              <a:rPr lang="en-IN" sz="1600" dirty="0"/>
              <a:t> model.</a:t>
            </a:r>
          </a:p>
        </p:txBody>
      </p:sp>
    </p:spTree>
    <p:extLst>
      <p:ext uri="{BB962C8B-B14F-4D97-AF65-F5344CB8AC3E}">
        <p14:creationId xmlns:p14="http://schemas.microsoft.com/office/powerpoint/2010/main" val="38903958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313842670"/>
              </p:ext>
            </p:extLst>
          </p:nvPr>
        </p:nvGraphicFramePr>
        <p:xfrm>
          <a:off x="0" y="719666"/>
          <a:ext cx="12192000" cy="5527246"/>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How many cars are above 5lakhs and below 10lakhs budget in different cities and models?</a:t>
                      </a:r>
                    </a:p>
                  </a:txBody>
                  <a:tcPr/>
                </a:tc>
                <a:extLst>
                  <a:ext uri="{0D108BD9-81ED-4DB2-BD59-A6C34878D82A}">
                    <a16:rowId xmlns:a16="http://schemas.microsoft.com/office/drawing/2014/main" xmlns="" val="1692594054"/>
                  </a:ext>
                </a:extLst>
              </a:tr>
              <a:tr h="4704286">
                <a:tc>
                  <a:txBody>
                    <a:bodyPr/>
                    <a:lstStyle/>
                    <a:p>
                      <a:endParaRPr lang="en-IN" dirty="0"/>
                    </a:p>
                  </a:txBody>
                  <a:tcPr/>
                </a:tc>
                <a:extLst>
                  <a:ext uri="{0D108BD9-81ED-4DB2-BD59-A6C34878D82A}">
                    <a16:rowId xmlns:a16="http://schemas.microsoft.com/office/drawing/2014/main" xmlns="" val="3922499208"/>
                  </a:ext>
                </a:extLst>
              </a:tr>
            </a:tbl>
          </a:graphicData>
        </a:graphic>
      </p:graphicFrame>
      <p:pic>
        <p:nvPicPr>
          <p:cNvPr id="8" name="Picture 7" descr="Chart, bar chart&#10;&#10;Description automatically generated">
            <a:extLst>
              <a:ext uri="{FF2B5EF4-FFF2-40B4-BE49-F238E27FC236}">
                <a16:creationId xmlns:a16="http://schemas.microsoft.com/office/drawing/2014/main" xmlns="" id="{A3A65AB4-5481-3D13-DE9E-ABDB1AC6AA1D}"/>
              </a:ext>
            </a:extLst>
          </p:cNvPr>
          <p:cNvPicPr>
            <a:picLocks noChangeAspect="1"/>
          </p:cNvPicPr>
          <p:nvPr/>
        </p:nvPicPr>
        <p:blipFill>
          <a:blip r:embed="rId2"/>
          <a:stretch>
            <a:fillRect/>
          </a:stretch>
        </p:blipFill>
        <p:spPr>
          <a:xfrm>
            <a:off x="0" y="1200150"/>
            <a:ext cx="6029325" cy="4164330"/>
          </a:xfrm>
          <a:prstGeom prst="rect">
            <a:avLst/>
          </a:prstGeom>
        </p:spPr>
      </p:pic>
      <p:pic>
        <p:nvPicPr>
          <p:cNvPr id="10" name="Picture 9" descr="Chart, bar chart">
            <a:extLst>
              <a:ext uri="{FF2B5EF4-FFF2-40B4-BE49-F238E27FC236}">
                <a16:creationId xmlns:a16="http://schemas.microsoft.com/office/drawing/2014/main" xmlns="" id="{A9D91092-F7C2-D9BA-7346-5F60C4F5D90A}"/>
              </a:ext>
            </a:extLst>
          </p:cNvPr>
          <p:cNvPicPr>
            <a:picLocks noChangeAspect="1"/>
          </p:cNvPicPr>
          <p:nvPr/>
        </p:nvPicPr>
        <p:blipFill>
          <a:blip r:embed="rId3"/>
          <a:stretch>
            <a:fillRect/>
          </a:stretch>
        </p:blipFill>
        <p:spPr>
          <a:xfrm>
            <a:off x="6029325" y="1228725"/>
            <a:ext cx="6162675" cy="4135756"/>
          </a:xfrm>
          <a:prstGeom prst="rect">
            <a:avLst/>
          </a:prstGeom>
        </p:spPr>
      </p:pic>
      <p:sp>
        <p:nvSpPr>
          <p:cNvPr id="2" name="TextBox 1">
            <a:extLst>
              <a:ext uri="{FF2B5EF4-FFF2-40B4-BE49-F238E27FC236}">
                <a16:creationId xmlns:a16="http://schemas.microsoft.com/office/drawing/2014/main" xmlns="" id="{2325707F-6FE0-8517-86E2-CEAC2C0ECC68}"/>
              </a:ext>
            </a:extLst>
          </p:cNvPr>
          <p:cNvSpPr txBox="1"/>
          <p:nvPr/>
        </p:nvSpPr>
        <p:spPr>
          <a:xfrm>
            <a:off x="0" y="5393055"/>
            <a:ext cx="12263120" cy="615553"/>
          </a:xfrm>
          <a:prstGeom prst="rect">
            <a:avLst/>
          </a:prstGeom>
          <a:noFill/>
        </p:spPr>
        <p:txBody>
          <a:bodyPr wrap="square" rtlCol="0">
            <a:spAutoFit/>
          </a:bodyPr>
          <a:lstStyle/>
          <a:p>
            <a:pPr algn="ctr"/>
            <a:r>
              <a:rPr lang="en-IN" dirty="0"/>
              <a:t>Maximum</a:t>
            </a:r>
            <a:r>
              <a:rPr lang="en-IN" sz="1600" dirty="0"/>
              <a:t> number of cars with in the given budget are in Delhi.</a:t>
            </a:r>
          </a:p>
          <a:p>
            <a:pPr algn="ctr"/>
            <a:r>
              <a:rPr lang="en-IN" sz="1600" dirty="0"/>
              <a:t>Maximum number of cars with in our budget are of Hyundai Elite i20.</a:t>
            </a:r>
          </a:p>
        </p:txBody>
      </p:sp>
    </p:spTree>
    <p:extLst>
      <p:ext uri="{BB962C8B-B14F-4D97-AF65-F5344CB8AC3E}">
        <p14:creationId xmlns:p14="http://schemas.microsoft.com/office/powerpoint/2010/main" val="175550375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3855888852"/>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How many cars are above 10lakhs budget in different cities and models?</a:t>
                      </a:r>
                    </a:p>
                  </a:txBody>
                  <a:tcPr/>
                </a:tc>
                <a:extLst>
                  <a:ext uri="{0D108BD9-81ED-4DB2-BD59-A6C34878D82A}">
                    <a16:rowId xmlns:a16="http://schemas.microsoft.com/office/drawing/2014/main" xmlns="" val="1692594054"/>
                  </a:ext>
                </a:extLst>
              </a:tr>
              <a:tr h="4704286">
                <a:tc>
                  <a:txBody>
                    <a:bodyPr/>
                    <a:lstStyle/>
                    <a:p>
                      <a:endParaRPr lang="en-IN" dirty="0"/>
                    </a:p>
                  </a:txBody>
                  <a:tcPr/>
                </a:tc>
                <a:extLst>
                  <a:ext uri="{0D108BD9-81ED-4DB2-BD59-A6C34878D82A}">
                    <a16:rowId xmlns:a16="http://schemas.microsoft.com/office/drawing/2014/main" xmlns="" val="3922499208"/>
                  </a:ext>
                </a:extLst>
              </a:tr>
            </a:tbl>
          </a:graphicData>
        </a:graphic>
      </p:graphicFrame>
      <p:pic>
        <p:nvPicPr>
          <p:cNvPr id="4" name="Picture 3" descr="Chart, bar chart&#10;&#10;Description automatically generated">
            <a:extLst>
              <a:ext uri="{FF2B5EF4-FFF2-40B4-BE49-F238E27FC236}">
                <a16:creationId xmlns:a16="http://schemas.microsoft.com/office/drawing/2014/main" xmlns="" id="{18D6BB3C-1064-E111-85C0-B02B2F3417EA}"/>
              </a:ext>
            </a:extLst>
          </p:cNvPr>
          <p:cNvPicPr>
            <a:picLocks noChangeAspect="1"/>
          </p:cNvPicPr>
          <p:nvPr/>
        </p:nvPicPr>
        <p:blipFill>
          <a:blip r:embed="rId2"/>
          <a:stretch>
            <a:fillRect/>
          </a:stretch>
        </p:blipFill>
        <p:spPr>
          <a:xfrm>
            <a:off x="0" y="1228421"/>
            <a:ext cx="6096000" cy="3749979"/>
          </a:xfrm>
          <a:prstGeom prst="rect">
            <a:avLst/>
          </a:prstGeom>
        </p:spPr>
      </p:pic>
      <p:pic>
        <p:nvPicPr>
          <p:cNvPr id="7" name="Picture 6" descr="Chart, bar chart">
            <a:extLst>
              <a:ext uri="{FF2B5EF4-FFF2-40B4-BE49-F238E27FC236}">
                <a16:creationId xmlns:a16="http://schemas.microsoft.com/office/drawing/2014/main" xmlns="" id="{7E812BD7-C765-9C9F-42A2-06AC1F093B0B}"/>
              </a:ext>
            </a:extLst>
          </p:cNvPr>
          <p:cNvPicPr>
            <a:picLocks noChangeAspect="1"/>
          </p:cNvPicPr>
          <p:nvPr/>
        </p:nvPicPr>
        <p:blipFill>
          <a:blip r:embed="rId3"/>
          <a:stretch>
            <a:fillRect/>
          </a:stretch>
        </p:blipFill>
        <p:spPr>
          <a:xfrm>
            <a:off x="6095999" y="1228421"/>
            <a:ext cx="6096000" cy="3749980"/>
          </a:xfrm>
          <a:prstGeom prst="rect">
            <a:avLst/>
          </a:prstGeom>
        </p:spPr>
      </p:pic>
      <p:sp>
        <p:nvSpPr>
          <p:cNvPr id="2" name="TextBox 1">
            <a:extLst>
              <a:ext uri="{FF2B5EF4-FFF2-40B4-BE49-F238E27FC236}">
                <a16:creationId xmlns:a16="http://schemas.microsoft.com/office/drawing/2014/main" xmlns="" id="{3FBC650C-EFC1-B61E-FA51-281E6AF1B228}"/>
              </a:ext>
            </a:extLst>
          </p:cNvPr>
          <p:cNvSpPr txBox="1"/>
          <p:nvPr/>
        </p:nvSpPr>
        <p:spPr>
          <a:xfrm>
            <a:off x="0" y="5069840"/>
            <a:ext cx="12192000" cy="646331"/>
          </a:xfrm>
          <a:prstGeom prst="rect">
            <a:avLst/>
          </a:prstGeom>
          <a:noFill/>
        </p:spPr>
        <p:txBody>
          <a:bodyPr wrap="square" rtlCol="0">
            <a:spAutoFit/>
          </a:bodyPr>
          <a:lstStyle/>
          <a:p>
            <a:r>
              <a:rPr lang="en-IN" dirty="0"/>
              <a:t>Maximum number of cars with the budget are in Gurgaon. Same number of cars in Delhi, Bangalore and Noida.</a:t>
            </a:r>
          </a:p>
          <a:p>
            <a:r>
              <a:rPr lang="en-IN" dirty="0"/>
              <a:t>Mahindra Thar have the more cars in the given budget.</a:t>
            </a:r>
          </a:p>
        </p:txBody>
      </p:sp>
    </p:spTree>
    <p:extLst>
      <p:ext uri="{BB962C8B-B14F-4D97-AF65-F5344CB8AC3E}">
        <p14:creationId xmlns:p14="http://schemas.microsoft.com/office/powerpoint/2010/main" val="28045322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4031993649"/>
              </p:ext>
            </p:extLst>
          </p:nvPr>
        </p:nvGraphicFramePr>
        <p:xfrm>
          <a:off x="370391"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two variables under Categorical Vs Numerical</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 of used cars varies in different cities?</a:t>
                      </a:r>
                    </a:p>
                    <a:p>
                      <a:pPr algn="l"/>
                      <a:endParaRPr lang="en-IN" sz="2000" b="1" dirty="0">
                        <a:solidFill>
                          <a:srgbClr val="002060"/>
                        </a:solidFill>
                      </a:endParaRPr>
                    </a:p>
                    <a:p>
                      <a:pPr algn="l"/>
                      <a:r>
                        <a:rPr lang="en-IN" sz="2000" b="1" dirty="0">
                          <a:solidFill>
                            <a:srgbClr val="002060"/>
                          </a:solidFill>
                        </a:rPr>
                        <a:t>Categorical Vs Numerical Category</a:t>
                      </a:r>
                    </a:p>
                    <a:p>
                      <a:pPr algn="l"/>
                      <a:endParaRPr lang="en-IN" sz="2000" b="1" dirty="0">
                        <a:solidFill>
                          <a:srgbClr val="002060"/>
                        </a:solidFill>
                      </a:endParaRPr>
                    </a:p>
                    <a:p>
                      <a:pPr algn="l"/>
                      <a:r>
                        <a:rPr lang="en-IN" sz="2000" b="1" dirty="0">
                          <a:solidFill>
                            <a:srgbClr val="002060"/>
                          </a:solidFill>
                        </a:rPr>
                        <a:t>City Vs Price</a:t>
                      </a: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13" name="Picture 12" descr="Chart&#10;&#10;Description automatically generated">
            <a:extLst>
              <a:ext uri="{FF2B5EF4-FFF2-40B4-BE49-F238E27FC236}">
                <a16:creationId xmlns:a16="http://schemas.microsoft.com/office/drawing/2014/main" xmlns="" id="{CA6C19D8-2B4D-25E2-C86A-8A31ECCA8B9E}"/>
              </a:ext>
            </a:extLst>
          </p:cNvPr>
          <p:cNvPicPr>
            <a:picLocks noChangeAspect="1"/>
          </p:cNvPicPr>
          <p:nvPr/>
        </p:nvPicPr>
        <p:blipFill>
          <a:blip r:embed="rId2"/>
          <a:stretch>
            <a:fillRect/>
          </a:stretch>
        </p:blipFill>
        <p:spPr>
          <a:xfrm>
            <a:off x="6485436" y="1200276"/>
            <a:ext cx="5198111" cy="4725133"/>
          </a:xfrm>
          <a:prstGeom prst="rect">
            <a:avLst/>
          </a:prstGeom>
        </p:spPr>
      </p:pic>
    </p:spTree>
    <p:extLst>
      <p:ext uri="{BB962C8B-B14F-4D97-AF65-F5344CB8AC3E}">
        <p14:creationId xmlns:p14="http://schemas.microsoft.com/office/powerpoint/2010/main" val="3530956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1951795352"/>
              </p:ext>
            </p:extLst>
          </p:nvPr>
        </p:nvGraphicFramePr>
        <p:xfrm>
          <a:off x="451414"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two variables under Categorical Vs Numerical</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 of used cars varies with </a:t>
                      </a:r>
                    </a:p>
                    <a:p>
                      <a:pPr algn="l"/>
                      <a:r>
                        <a:rPr lang="en-IN" sz="2000" b="1" dirty="0">
                          <a:solidFill>
                            <a:srgbClr val="002060"/>
                          </a:solidFill>
                        </a:rPr>
                        <a:t>transmissions?</a:t>
                      </a:r>
                    </a:p>
                    <a:p>
                      <a:pPr algn="l"/>
                      <a:endParaRPr lang="en-IN" sz="2000" b="1" dirty="0">
                        <a:solidFill>
                          <a:srgbClr val="002060"/>
                        </a:solidFill>
                      </a:endParaRPr>
                    </a:p>
                    <a:p>
                      <a:pPr algn="l"/>
                      <a:r>
                        <a:rPr lang="en-IN" sz="2000" b="1" dirty="0">
                          <a:solidFill>
                            <a:srgbClr val="002060"/>
                          </a:solidFill>
                        </a:rPr>
                        <a:t>Categorical Vs Numerical Category</a:t>
                      </a:r>
                    </a:p>
                    <a:p>
                      <a:pPr algn="l"/>
                      <a:endParaRPr lang="en-IN" sz="2000" b="1" dirty="0">
                        <a:solidFill>
                          <a:srgbClr val="002060"/>
                        </a:solidFill>
                      </a:endParaRPr>
                    </a:p>
                    <a:p>
                      <a:pPr algn="l"/>
                      <a:r>
                        <a:rPr lang="en-IN" sz="2000" b="1" dirty="0">
                          <a:solidFill>
                            <a:srgbClr val="002060"/>
                          </a:solidFill>
                        </a:rPr>
                        <a:t>Transmission Vs Price</a:t>
                      </a: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4" name="Picture 3" descr="Histogram">
            <a:extLst>
              <a:ext uri="{FF2B5EF4-FFF2-40B4-BE49-F238E27FC236}">
                <a16:creationId xmlns:a16="http://schemas.microsoft.com/office/drawing/2014/main" xmlns="" id="{1B4CF853-53B6-9F6D-86D6-B25357E4C8B3}"/>
              </a:ext>
            </a:extLst>
          </p:cNvPr>
          <p:cNvPicPr>
            <a:picLocks noChangeAspect="1"/>
          </p:cNvPicPr>
          <p:nvPr/>
        </p:nvPicPr>
        <p:blipFill>
          <a:blip r:embed="rId2"/>
          <a:stretch>
            <a:fillRect/>
          </a:stretch>
        </p:blipFill>
        <p:spPr>
          <a:xfrm>
            <a:off x="5267325" y="1228724"/>
            <a:ext cx="6029325" cy="4681363"/>
          </a:xfrm>
          <a:prstGeom prst="rect">
            <a:avLst/>
          </a:prstGeom>
        </p:spPr>
      </p:pic>
    </p:spTree>
    <p:extLst>
      <p:ext uri="{BB962C8B-B14F-4D97-AF65-F5344CB8AC3E}">
        <p14:creationId xmlns:p14="http://schemas.microsoft.com/office/powerpoint/2010/main" val="21432276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1002082768"/>
              </p:ext>
            </p:extLst>
          </p:nvPr>
        </p:nvGraphicFramePr>
        <p:xfrm>
          <a:off x="497718"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two variables under Categorical Vs Numerical</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 of used cars varies with </a:t>
                      </a:r>
                    </a:p>
                    <a:p>
                      <a:pPr algn="l"/>
                      <a:r>
                        <a:rPr lang="en-IN" sz="2000" b="1" dirty="0">
                          <a:solidFill>
                            <a:srgbClr val="002060"/>
                          </a:solidFill>
                        </a:rPr>
                        <a:t>Owner type ?</a:t>
                      </a:r>
                    </a:p>
                    <a:p>
                      <a:pPr algn="l"/>
                      <a:endParaRPr lang="en-IN" sz="2000" b="1" dirty="0">
                        <a:solidFill>
                          <a:srgbClr val="002060"/>
                        </a:solidFill>
                      </a:endParaRPr>
                    </a:p>
                    <a:p>
                      <a:pPr algn="l"/>
                      <a:r>
                        <a:rPr lang="en-IN" sz="2000" b="1" dirty="0">
                          <a:solidFill>
                            <a:srgbClr val="002060"/>
                          </a:solidFill>
                        </a:rPr>
                        <a:t>Categorical Vs Numerical Category</a:t>
                      </a:r>
                    </a:p>
                    <a:p>
                      <a:pPr algn="l"/>
                      <a:endParaRPr lang="en-IN" sz="2000" b="1" dirty="0">
                        <a:solidFill>
                          <a:srgbClr val="002060"/>
                        </a:solidFill>
                      </a:endParaRPr>
                    </a:p>
                    <a:p>
                      <a:pPr algn="l"/>
                      <a:r>
                        <a:rPr lang="en-IN" sz="2000" b="1" dirty="0">
                          <a:solidFill>
                            <a:srgbClr val="002060"/>
                          </a:solidFill>
                        </a:rPr>
                        <a:t>Owner Vs Price</a:t>
                      </a: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4" name="Picture 3" descr="Chart, scatter chart&#10;&#10;Description automatically generated">
            <a:extLst>
              <a:ext uri="{FF2B5EF4-FFF2-40B4-BE49-F238E27FC236}">
                <a16:creationId xmlns:a16="http://schemas.microsoft.com/office/drawing/2014/main" xmlns="" id="{995889C4-D027-8D99-332C-4D7C41AF92D0}"/>
              </a:ext>
            </a:extLst>
          </p:cNvPr>
          <p:cNvPicPr>
            <a:picLocks noChangeAspect="1"/>
          </p:cNvPicPr>
          <p:nvPr/>
        </p:nvPicPr>
        <p:blipFill>
          <a:blip r:embed="rId2"/>
          <a:stretch>
            <a:fillRect/>
          </a:stretch>
        </p:blipFill>
        <p:spPr>
          <a:xfrm>
            <a:off x="5419725" y="1171574"/>
            <a:ext cx="5867400" cy="4738513"/>
          </a:xfrm>
          <a:prstGeom prst="rect">
            <a:avLst/>
          </a:prstGeom>
        </p:spPr>
      </p:pic>
    </p:spTree>
    <p:extLst>
      <p:ext uri="{BB962C8B-B14F-4D97-AF65-F5344CB8AC3E}">
        <p14:creationId xmlns:p14="http://schemas.microsoft.com/office/powerpoint/2010/main" val="4017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122411801"/>
              </p:ext>
            </p:extLst>
          </p:nvPr>
        </p:nvGraphicFramePr>
        <p:xfrm>
          <a:off x="544004"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two variables under Categorical Vs Numerical</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 of used cars varies with fuel type?</a:t>
                      </a:r>
                    </a:p>
                    <a:p>
                      <a:pPr algn="l"/>
                      <a:endParaRPr lang="en-IN" sz="2000" b="1" dirty="0">
                        <a:solidFill>
                          <a:srgbClr val="002060"/>
                        </a:solidFill>
                      </a:endParaRPr>
                    </a:p>
                    <a:p>
                      <a:pPr algn="l"/>
                      <a:r>
                        <a:rPr lang="en-IN" sz="2000" b="1" dirty="0">
                          <a:solidFill>
                            <a:srgbClr val="002060"/>
                          </a:solidFill>
                        </a:rPr>
                        <a:t>Categorical Vs Numerical Category</a:t>
                      </a:r>
                    </a:p>
                    <a:p>
                      <a:pPr algn="l"/>
                      <a:endParaRPr lang="en-IN" sz="2000" b="1" dirty="0">
                        <a:solidFill>
                          <a:srgbClr val="002060"/>
                        </a:solidFill>
                      </a:endParaRPr>
                    </a:p>
                    <a:p>
                      <a:pPr algn="l"/>
                      <a:r>
                        <a:rPr lang="en-IN" sz="2000" b="1" dirty="0">
                          <a:solidFill>
                            <a:srgbClr val="002060"/>
                          </a:solidFill>
                        </a:rPr>
                        <a:t>Fuel Vs Price</a:t>
                      </a: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4" name="Picture 3" descr="Chart, bar chart, box and whisker chart&#10;&#10;Description automatically generated">
            <a:extLst>
              <a:ext uri="{FF2B5EF4-FFF2-40B4-BE49-F238E27FC236}">
                <a16:creationId xmlns:a16="http://schemas.microsoft.com/office/drawing/2014/main" xmlns="" id="{9784ED3C-01B5-93A7-39DF-840B40E174DE}"/>
              </a:ext>
            </a:extLst>
          </p:cNvPr>
          <p:cNvPicPr>
            <a:picLocks noChangeAspect="1"/>
          </p:cNvPicPr>
          <p:nvPr/>
        </p:nvPicPr>
        <p:blipFill>
          <a:blip r:embed="rId2"/>
          <a:stretch>
            <a:fillRect/>
          </a:stretch>
        </p:blipFill>
        <p:spPr>
          <a:xfrm>
            <a:off x="5834062" y="1195387"/>
            <a:ext cx="5457825" cy="4714701"/>
          </a:xfrm>
          <a:prstGeom prst="rect">
            <a:avLst/>
          </a:prstGeom>
        </p:spPr>
      </p:pic>
    </p:spTree>
    <p:extLst>
      <p:ext uri="{BB962C8B-B14F-4D97-AF65-F5344CB8AC3E}">
        <p14:creationId xmlns:p14="http://schemas.microsoft.com/office/powerpoint/2010/main" val="904292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838096967"/>
                    </a:ext>
                  </a:extLst>
                </a:gridCol>
              </a:tblGrid>
              <a:tr h="486136">
                <a:tc>
                  <a:txBody>
                    <a:bodyPr/>
                    <a:lstStyle/>
                    <a:p>
                      <a:pPr algn="ctr"/>
                      <a:r>
                        <a:rPr lang="en-IN" sz="2400" dirty="0"/>
                        <a:t>Which brand of cars have more price?</a:t>
                      </a:r>
                    </a:p>
                  </a:txBody>
                  <a:tcPr/>
                </a:tc>
                <a:extLst>
                  <a:ext uri="{0D108BD9-81ED-4DB2-BD59-A6C34878D82A}">
                    <a16:rowId xmlns:a16="http://schemas.microsoft.com/office/drawing/2014/main" xmlns="" val="1692594054"/>
                  </a:ext>
                </a:extLst>
              </a:tr>
              <a:tr h="4704286">
                <a:tc>
                  <a:txBody>
                    <a:bodyPr/>
                    <a:lstStyle/>
                    <a:p>
                      <a:endParaRPr lang="en-IN" dirty="0"/>
                    </a:p>
                  </a:txBody>
                  <a:tcPr/>
                </a:tc>
                <a:extLst>
                  <a:ext uri="{0D108BD9-81ED-4DB2-BD59-A6C34878D82A}">
                    <a16:rowId xmlns:a16="http://schemas.microsoft.com/office/drawing/2014/main" xmlns="" val="3922499208"/>
                  </a:ext>
                </a:extLst>
              </a:tr>
            </a:tbl>
          </a:graphicData>
        </a:graphic>
      </p:graphicFrame>
      <p:pic>
        <p:nvPicPr>
          <p:cNvPr id="7" name="Picture 6" descr="Chart, box and whisker chart">
            <a:extLst>
              <a:ext uri="{FF2B5EF4-FFF2-40B4-BE49-F238E27FC236}">
                <a16:creationId xmlns:a16="http://schemas.microsoft.com/office/drawing/2014/main" xmlns="" id="{D4C86DF4-C119-892D-703E-608C777C8504}"/>
              </a:ext>
            </a:extLst>
          </p:cNvPr>
          <p:cNvPicPr>
            <a:picLocks noChangeAspect="1"/>
          </p:cNvPicPr>
          <p:nvPr/>
        </p:nvPicPr>
        <p:blipFill>
          <a:blip r:embed="rId2"/>
          <a:stretch>
            <a:fillRect/>
          </a:stretch>
        </p:blipFill>
        <p:spPr>
          <a:xfrm>
            <a:off x="0" y="1138847"/>
            <a:ext cx="12191999" cy="4096093"/>
          </a:xfrm>
          <a:prstGeom prst="rect">
            <a:avLst/>
          </a:prstGeom>
        </p:spPr>
      </p:pic>
      <p:sp>
        <p:nvSpPr>
          <p:cNvPr id="4" name="TextBox 3">
            <a:extLst>
              <a:ext uri="{FF2B5EF4-FFF2-40B4-BE49-F238E27FC236}">
                <a16:creationId xmlns:a16="http://schemas.microsoft.com/office/drawing/2014/main" xmlns="" id="{0BE83A82-89E2-102A-391C-E2B933769A36}"/>
              </a:ext>
            </a:extLst>
          </p:cNvPr>
          <p:cNvSpPr txBox="1"/>
          <p:nvPr/>
        </p:nvSpPr>
        <p:spPr>
          <a:xfrm>
            <a:off x="1828800" y="5234940"/>
            <a:ext cx="7292340" cy="923330"/>
          </a:xfrm>
          <a:prstGeom prst="rect">
            <a:avLst/>
          </a:prstGeom>
          <a:noFill/>
        </p:spPr>
        <p:txBody>
          <a:bodyPr wrap="square" rtlCol="0">
            <a:spAutoFit/>
          </a:bodyPr>
          <a:lstStyle/>
          <a:p>
            <a:pPr algn="ctr"/>
            <a:r>
              <a:rPr lang="en-IN" dirty="0"/>
              <a:t>The Brand KIA and Mahindra Have more Price</a:t>
            </a:r>
          </a:p>
          <a:p>
            <a:pPr algn="ctr"/>
            <a:r>
              <a:rPr lang="en-IN" dirty="0"/>
              <a:t>Comparative to other brand cars.</a:t>
            </a:r>
          </a:p>
          <a:p>
            <a:endParaRPr lang="en-IN" dirty="0"/>
          </a:p>
        </p:txBody>
      </p:sp>
    </p:spTree>
    <p:extLst>
      <p:ext uri="{BB962C8B-B14F-4D97-AF65-F5344CB8AC3E}">
        <p14:creationId xmlns:p14="http://schemas.microsoft.com/office/powerpoint/2010/main" val="390209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1444522381"/>
              </p:ext>
            </p:extLst>
          </p:nvPr>
        </p:nvGraphicFramePr>
        <p:xfrm>
          <a:off x="497702"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two variables under Numerical Vs Numerical</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Prices varying based on </a:t>
                      </a:r>
                    </a:p>
                    <a:p>
                      <a:pPr algn="l"/>
                      <a:r>
                        <a:rPr lang="en-IN" sz="2000" b="1" dirty="0">
                          <a:solidFill>
                            <a:srgbClr val="002060"/>
                          </a:solidFill>
                        </a:rPr>
                        <a:t>Kilometres driven?</a:t>
                      </a:r>
                    </a:p>
                    <a:p>
                      <a:pPr algn="l"/>
                      <a:endParaRPr lang="en-IN" sz="2000" b="1" dirty="0">
                        <a:solidFill>
                          <a:srgbClr val="002060"/>
                        </a:solidFill>
                      </a:endParaRPr>
                    </a:p>
                    <a:p>
                      <a:pPr algn="l"/>
                      <a:r>
                        <a:rPr lang="en-IN" sz="2000" b="1" dirty="0">
                          <a:solidFill>
                            <a:srgbClr val="002060"/>
                          </a:solidFill>
                        </a:rPr>
                        <a:t>Numerical Vs Numerical Category</a:t>
                      </a:r>
                    </a:p>
                    <a:p>
                      <a:pPr algn="l"/>
                      <a:endParaRPr lang="en-IN" sz="2000" b="1" dirty="0">
                        <a:solidFill>
                          <a:srgbClr val="002060"/>
                        </a:solidFill>
                      </a:endParaRPr>
                    </a:p>
                    <a:p>
                      <a:pPr algn="l"/>
                      <a:r>
                        <a:rPr lang="en-IN" sz="2000" b="1" dirty="0">
                          <a:solidFill>
                            <a:srgbClr val="002060"/>
                          </a:solidFill>
                        </a:rPr>
                        <a:t>Kilometres Vs Price</a:t>
                      </a: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5" name="Picture 4" descr="Chart, scatter chart&#10;&#10;Description automatically generated">
            <a:extLst>
              <a:ext uri="{FF2B5EF4-FFF2-40B4-BE49-F238E27FC236}">
                <a16:creationId xmlns:a16="http://schemas.microsoft.com/office/drawing/2014/main" xmlns="" id="{91863B87-0E06-1CC9-18D5-017D102C207D}"/>
              </a:ext>
            </a:extLst>
          </p:cNvPr>
          <p:cNvPicPr>
            <a:picLocks noChangeAspect="1"/>
          </p:cNvPicPr>
          <p:nvPr/>
        </p:nvPicPr>
        <p:blipFill>
          <a:blip r:embed="rId2"/>
          <a:stretch>
            <a:fillRect/>
          </a:stretch>
        </p:blipFill>
        <p:spPr>
          <a:xfrm>
            <a:off x="6257607" y="1494472"/>
            <a:ext cx="5572125" cy="4781376"/>
          </a:xfrm>
          <a:prstGeom prst="rect">
            <a:avLst/>
          </a:prstGeom>
        </p:spPr>
      </p:pic>
    </p:spTree>
    <p:extLst>
      <p:ext uri="{BB962C8B-B14F-4D97-AF65-F5344CB8AC3E}">
        <p14:creationId xmlns:p14="http://schemas.microsoft.com/office/powerpoint/2010/main" val="21912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1564510682"/>
              </p:ext>
            </p:extLst>
          </p:nvPr>
        </p:nvGraphicFramePr>
        <p:xfrm>
          <a:off x="567154" y="708091"/>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two variables under  Numerical Vs Numerical</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Prices are varying with Year of the </a:t>
                      </a:r>
                    </a:p>
                    <a:p>
                      <a:pPr algn="l"/>
                      <a:r>
                        <a:rPr lang="en-IN" sz="2000" b="1" dirty="0">
                          <a:solidFill>
                            <a:srgbClr val="002060"/>
                          </a:solidFill>
                        </a:rPr>
                        <a:t>Model?</a:t>
                      </a:r>
                    </a:p>
                    <a:p>
                      <a:pPr algn="l"/>
                      <a:endParaRPr lang="en-IN" sz="2000" b="1" dirty="0">
                        <a:solidFill>
                          <a:srgbClr val="002060"/>
                        </a:solidFill>
                      </a:endParaRPr>
                    </a:p>
                    <a:p>
                      <a:pPr algn="l"/>
                      <a:r>
                        <a:rPr lang="en-IN" sz="2000" b="1" dirty="0">
                          <a:solidFill>
                            <a:srgbClr val="002060"/>
                          </a:solidFill>
                        </a:rPr>
                        <a:t>Numerical Vs Numerical Category</a:t>
                      </a:r>
                    </a:p>
                    <a:p>
                      <a:pPr algn="l"/>
                      <a:endParaRPr lang="en-IN" sz="2000" b="1" dirty="0">
                        <a:solidFill>
                          <a:srgbClr val="002060"/>
                        </a:solidFill>
                      </a:endParaRPr>
                    </a:p>
                    <a:p>
                      <a:pPr algn="l"/>
                      <a:r>
                        <a:rPr lang="en-IN" sz="2000" b="1" dirty="0">
                          <a:solidFill>
                            <a:srgbClr val="002060"/>
                          </a:solidFill>
                        </a:rPr>
                        <a:t>Year Vs Price</a:t>
                      </a: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5" name="Picture 4" descr="Chart, line chart">
            <a:extLst>
              <a:ext uri="{FF2B5EF4-FFF2-40B4-BE49-F238E27FC236}">
                <a16:creationId xmlns:a16="http://schemas.microsoft.com/office/drawing/2014/main" xmlns="" id="{81656F3B-AD16-D6A2-7AE6-1CAB3524BC1D}"/>
              </a:ext>
            </a:extLst>
          </p:cNvPr>
          <p:cNvPicPr>
            <a:picLocks noChangeAspect="1"/>
          </p:cNvPicPr>
          <p:nvPr/>
        </p:nvPicPr>
        <p:blipFill>
          <a:blip r:embed="rId2"/>
          <a:stretch>
            <a:fillRect/>
          </a:stretch>
        </p:blipFill>
        <p:spPr>
          <a:xfrm>
            <a:off x="6411613" y="1513122"/>
            <a:ext cx="5457825" cy="4727247"/>
          </a:xfrm>
          <a:prstGeom prst="rect">
            <a:avLst/>
          </a:prstGeom>
        </p:spPr>
      </p:pic>
    </p:spTree>
    <p:extLst>
      <p:ext uri="{BB962C8B-B14F-4D97-AF65-F5344CB8AC3E}">
        <p14:creationId xmlns:p14="http://schemas.microsoft.com/office/powerpoint/2010/main" val="2972229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F9E63EE6-C3AF-D16A-9F94-1EBB62DFBC56}"/>
              </a:ext>
            </a:extLst>
          </p:cNvPr>
          <p:cNvSpPr txBox="1"/>
          <p:nvPr/>
        </p:nvSpPr>
        <p:spPr>
          <a:xfrm>
            <a:off x="1145895" y="625144"/>
            <a:ext cx="8912506" cy="923330"/>
          </a:xfrm>
          <a:prstGeom prst="rect">
            <a:avLst/>
          </a:prstGeom>
          <a:solidFill>
            <a:srgbClr val="002060"/>
          </a:solidFill>
        </p:spPr>
        <p:txBody>
          <a:bodyPr wrap="square" rtlCol="0">
            <a:spAutoFit/>
          </a:bodyPr>
          <a:lstStyle/>
          <a:p>
            <a:r>
              <a:rPr lang="en-IN" sz="5400" b="1" dirty="0">
                <a:solidFill>
                  <a:schemeClr val="accent4">
                    <a:lumMod val="75000"/>
                  </a:schemeClr>
                </a:solidFill>
                <a:latin typeface="Berlin Sans FB Demi" pitchFamily="34" charset="0"/>
              </a:rPr>
              <a:t>USED CARS DATA ANALYSIS</a:t>
            </a:r>
          </a:p>
        </p:txBody>
      </p:sp>
      <p:pic>
        <p:nvPicPr>
          <p:cNvPr id="2" name="Picture 1">
            <a:extLst>
              <a:ext uri="{FF2B5EF4-FFF2-40B4-BE49-F238E27FC236}">
                <a16:creationId xmlns:a16="http://schemas.microsoft.com/office/drawing/2014/main" xmlns="" id="{9000D7D4-B8C2-D9DC-EEE3-DE15399D570A}"/>
              </a:ext>
            </a:extLst>
          </p:cNvPr>
          <p:cNvPicPr>
            <a:picLocks noChangeAspect="1"/>
          </p:cNvPicPr>
          <p:nvPr/>
        </p:nvPicPr>
        <p:blipFill>
          <a:blip r:embed="rId2"/>
          <a:stretch>
            <a:fillRect/>
          </a:stretch>
        </p:blipFill>
        <p:spPr>
          <a:xfrm>
            <a:off x="1" y="2101753"/>
            <a:ext cx="8645110" cy="4737588"/>
          </a:xfrm>
          <a:prstGeom prst="rect">
            <a:avLst/>
          </a:prstGeom>
        </p:spPr>
      </p:pic>
    </p:spTree>
    <p:extLst>
      <p:ext uri="{BB962C8B-B14F-4D97-AF65-F5344CB8AC3E}">
        <p14:creationId xmlns:p14="http://schemas.microsoft.com/office/powerpoint/2010/main" val="898242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1647059622"/>
              </p:ext>
            </p:extLst>
          </p:nvPr>
        </p:nvGraphicFramePr>
        <p:xfrm>
          <a:off x="393545"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two variables under  Numerical Vs Numerical</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Prices are varying with seating?</a:t>
                      </a:r>
                    </a:p>
                    <a:p>
                      <a:pPr algn="l"/>
                      <a:endParaRPr lang="en-IN" sz="2000" b="1" dirty="0">
                        <a:solidFill>
                          <a:srgbClr val="002060"/>
                        </a:solidFill>
                      </a:endParaRPr>
                    </a:p>
                    <a:p>
                      <a:pPr algn="l"/>
                      <a:r>
                        <a:rPr lang="en-IN" sz="2000" b="1" dirty="0">
                          <a:solidFill>
                            <a:srgbClr val="002060"/>
                          </a:solidFill>
                        </a:rPr>
                        <a:t>Numerical Vs Numerical Category</a:t>
                      </a:r>
                    </a:p>
                    <a:p>
                      <a:pPr algn="l"/>
                      <a:endParaRPr lang="en-IN" sz="2000" b="1" dirty="0">
                        <a:solidFill>
                          <a:srgbClr val="002060"/>
                        </a:solidFill>
                      </a:endParaRPr>
                    </a:p>
                    <a:p>
                      <a:pPr algn="l"/>
                      <a:r>
                        <a:rPr lang="en-IN" sz="2000" b="1" dirty="0">
                          <a:solidFill>
                            <a:srgbClr val="002060"/>
                          </a:solidFill>
                        </a:rPr>
                        <a:t>Seating Vs Price</a:t>
                      </a: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4" name="Picture 3" descr="Chart, line chart">
            <a:extLst>
              <a:ext uri="{FF2B5EF4-FFF2-40B4-BE49-F238E27FC236}">
                <a16:creationId xmlns:a16="http://schemas.microsoft.com/office/drawing/2014/main" xmlns="" id="{5B1F291D-8540-B44F-110D-A2BD0C3EEE80}"/>
              </a:ext>
            </a:extLst>
          </p:cNvPr>
          <p:cNvPicPr>
            <a:picLocks noChangeAspect="1"/>
          </p:cNvPicPr>
          <p:nvPr/>
        </p:nvPicPr>
        <p:blipFill>
          <a:blip r:embed="rId2"/>
          <a:stretch>
            <a:fillRect/>
          </a:stretch>
        </p:blipFill>
        <p:spPr>
          <a:xfrm>
            <a:off x="6240313" y="1549206"/>
            <a:ext cx="5457825" cy="4706321"/>
          </a:xfrm>
          <a:prstGeom prst="rect">
            <a:avLst/>
          </a:prstGeom>
        </p:spPr>
      </p:pic>
    </p:spTree>
    <p:extLst>
      <p:ext uri="{BB962C8B-B14F-4D97-AF65-F5344CB8AC3E}">
        <p14:creationId xmlns:p14="http://schemas.microsoft.com/office/powerpoint/2010/main" val="39747778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740300987"/>
              </p:ext>
            </p:extLst>
          </p:nvPr>
        </p:nvGraphicFramePr>
        <p:xfrm>
          <a:off x="486137" y="835413"/>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two variables under  Numerical Vs Numerical</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Prices are varying with Mileage?</a:t>
                      </a:r>
                    </a:p>
                    <a:p>
                      <a:pPr algn="l"/>
                      <a:endParaRPr lang="en-IN" sz="2000" b="1" dirty="0">
                        <a:solidFill>
                          <a:srgbClr val="002060"/>
                        </a:solidFill>
                      </a:endParaRPr>
                    </a:p>
                    <a:p>
                      <a:pPr algn="l"/>
                      <a:r>
                        <a:rPr lang="en-IN" sz="2000" b="1" dirty="0">
                          <a:solidFill>
                            <a:srgbClr val="002060"/>
                          </a:solidFill>
                        </a:rPr>
                        <a:t>Numerical Vs Numerical Category</a:t>
                      </a:r>
                    </a:p>
                    <a:p>
                      <a:pPr algn="l"/>
                      <a:endParaRPr lang="en-IN" sz="2000" b="1" dirty="0">
                        <a:solidFill>
                          <a:srgbClr val="002060"/>
                        </a:solidFill>
                      </a:endParaRPr>
                    </a:p>
                    <a:p>
                      <a:pPr algn="l"/>
                      <a:r>
                        <a:rPr lang="en-IN" sz="2000" b="1" dirty="0">
                          <a:solidFill>
                            <a:srgbClr val="002060"/>
                          </a:solidFill>
                        </a:rPr>
                        <a:t>Mileage Vs Price</a:t>
                      </a: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10" name="Picture 9" descr="Chart, line chart&#10;&#10;Description automatically generated">
            <a:extLst>
              <a:ext uri="{FF2B5EF4-FFF2-40B4-BE49-F238E27FC236}">
                <a16:creationId xmlns:a16="http://schemas.microsoft.com/office/drawing/2014/main" xmlns="" id="{E4D6A2EC-4EEC-5545-171A-EB2CBD4E4043}"/>
              </a:ext>
            </a:extLst>
          </p:cNvPr>
          <p:cNvPicPr>
            <a:picLocks noChangeAspect="1"/>
          </p:cNvPicPr>
          <p:nvPr/>
        </p:nvPicPr>
        <p:blipFill rotWithShape="1">
          <a:blip r:embed="rId2"/>
          <a:srcRect t="7966" b="-6525"/>
          <a:stretch/>
        </p:blipFill>
        <p:spPr>
          <a:xfrm>
            <a:off x="6102818" y="1980000"/>
            <a:ext cx="5676594" cy="4644000"/>
          </a:xfrm>
          <a:prstGeom prst="rect">
            <a:avLst/>
          </a:prstGeom>
        </p:spPr>
      </p:pic>
    </p:spTree>
    <p:extLst>
      <p:ext uri="{BB962C8B-B14F-4D97-AF65-F5344CB8AC3E}">
        <p14:creationId xmlns:p14="http://schemas.microsoft.com/office/powerpoint/2010/main" val="2095281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2537585699"/>
              </p:ext>
            </p:extLst>
          </p:nvPr>
        </p:nvGraphicFramePr>
        <p:xfrm>
          <a:off x="486137" y="835413"/>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two variables under  Categorical Vs Categorical</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Comparing used cars Brands with Fuel type:</a:t>
                      </a:r>
                    </a:p>
                    <a:p>
                      <a:pPr algn="l"/>
                      <a:endParaRPr lang="en-IN" sz="2000" b="1" dirty="0">
                        <a:solidFill>
                          <a:srgbClr val="002060"/>
                        </a:solidFill>
                      </a:endParaRPr>
                    </a:p>
                    <a:p>
                      <a:pPr algn="l"/>
                      <a:r>
                        <a:rPr lang="en-IN" sz="2000" b="1" dirty="0">
                          <a:solidFill>
                            <a:srgbClr val="002060"/>
                          </a:solidFill>
                        </a:rPr>
                        <a:t>Categorical Vs Categorical</a:t>
                      </a:r>
                    </a:p>
                    <a:p>
                      <a:pPr algn="l"/>
                      <a:endParaRPr lang="en-IN" sz="2000" b="1" dirty="0">
                        <a:solidFill>
                          <a:srgbClr val="002060"/>
                        </a:solidFill>
                      </a:endParaRPr>
                    </a:p>
                    <a:p>
                      <a:pPr algn="l"/>
                      <a:r>
                        <a:rPr lang="en-IN" sz="2000" b="1" dirty="0">
                          <a:solidFill>
                            <a:srgbClr val="002060"/>
                          </a:solidFill>
                        </a:rPr>
                        <a:t>make-model Vs fuel</a:t>
                      </a: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4" name="Picture 3" descr="Chart, bar chart&#10;&#10;Description automatically generated">
            <a:extLst>
              <a:ext uri="{FF2B5EF4-FFF2-40B4-BE49-F238E27FC236}">
                <a16:creationId xmlns:a16="http://schemas.microsoft.com/office/drawing/2014/main" xmlns="" id="{4EFD2598-6760-F969-FE19-D57CC7CA93ED}"/>
              </a:ext>
            </a:extLst>
          </p:cNvPr>
          <p:cNvPicPr>
            <a:picLocks noChangeAspect="1"/>
          </p:cNvPicPr>
          <p:nvPr/>
        </p:nvPicPr>
        <p:blipFill>
          <a:blip r:embed="rId2"/>
          <a:stretch>
            <a:fillRect/>
          </a:stretch>
        </p:blipFill>
        <p:spPr>
          <a:xfrm>
            <a:off x="6090135" y="1707493"/>
            <a:ext cx="5673902" cy="4655165"/>
          </a:xfrm>
          <a:prstGeom prst="rect">
            <a:avLst/>
          </a:prstGeom>
        </p:spPr>
      </p:pic>
    </p:spTree>
    <p:extLst>
      <p:ext uri="{BB962C8B-B14F-4D97-AF65-F5344CB8AC3E}">
        <p14:creationId xmlns:p14="http://schemas.microsoft.com/office/powerpoint/2010/main" val="4028949729"/>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MULTIVARIATE ANALYSIS</a:t>
            </a:r>
            <a:endParaRPr sz="3200" b="1" dirty="0">
              <a:solidFill>
                <a:schemeClr val="accent4">
                  <a:lumMod val="75000"/>
                </a:schemeClr>
              </a:solidFill>
              <a:latin typeface="Berlin Sans FB Demi" pitchFamily="34" charset="0"/>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3712790246"/>
              </p:ext>
            </p:extLst>
          </p:nvPr>
        </p:nvGraphicFramePr>
        <p:xfrm>
          <a:off x="462987" y="833789"/>
          <a:ext cx="11308466" cy="5190422"/>
        </p:xfrm>
        <a:graphic>
          <a:graphicData uri="http://schemas.openxmlformats.org/drawingml/2006/table">
            <a:tbl>
              <a:tblPr firstRow="1" bandRow="1">
                <a:tableStyleId>{5C22544A-7EE6-4342-B048-85BDC9FD1C3A}</a:tableStyleId>
              </a:tblPr>
              <a:tblGrid>
                <a:gridCol w="11308466">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Multiple Variables</a:t>
                      </a:r>
                    </a:p>
                  </a:txBody>
                  <a:tcPr/>
                </a:tc>
                <a:extLst>
                  <a:ext uri="{0D108BD9-81ED-4DB2-BD59-A6C34878D82A}">
                    <a16:rowId xmlns:a16="http://schemas.microsoft.com/office/drawing/2014/main" xmlns="" val="1692594054"/>
                  </a:ext>
                </a:extLst>
              </a:tr>
              <a:tr h="4704286">
                <a:tc>
                  <a:txBody>
                    <a:bodyPr/>
                    <a:lstStyle/>
                    <a:p>
                      <a:pPr algn="l"/>
                      <a:r>
                        <a:rPr lang="en-IN" sz="2800" b="1" dirty="0">
                          <a:solidFill>
                            <a:srgbClr val="002060"/>
                          </a:solidFill>
                        </a:rPr>
                        <a:t>The Correlation between numerical </a:t>
                      </a:r>
                    </a:p>
                    <a:p>
                      <a:pPr algn="l"/>
                      <a:r>
                        <a:rPr lang="en-IN" sz="2800" b="1" dirty="0">
                          <a:solidFill>
                            <a:srgbClr val="002060"/>
                          </a:solidFill>
                        </a:rPr>
                        <a:t>Features:</a:t>
                      </a:r>
                    </a:p>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8" name="Picture 7">
            <a:extLst>
              <a:ext uri="{FF2B5EF4-FFF2-40B4-BE49-F238E27FC236}">
                <a16:creationId xmlns:a16="http://schemas.microsoft.com/office/drawing/2014/main" xmlns="" id="{CBE9B98C-28F6-9671-9759-44B447A9E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97" y="2306680"/>
            <a:ext cx="5597504" cy="3846975"/>
          </a:xfrm>
          <a:prstGeom prst="rect">
            <a:avLst/>
          </a:prstGeom>
        </p:spPr>
      </p:pic>
      <p:pic>
        <p:nvPicPr>
          <p:cNvPr id="10" name="Picture 9" descr="A picture containing chart">
            <a:extLst>
              <a:ext uri="{FF2B5EF4-FFF2-40B4-BE49-F238E27FC236}">
                <a16:creationId xmlns:a16="http://schemas.microsoft.com/office/drawing/2014/main" xmlns="" id="{5C622BED-9975-C7A4-6AB3-176EB8EE5B87}"/>
              </a:ext>
            </a:extLst>
          </p:cNvPr>
          <p:cNvPicPr>
            <a:picLocks noChangeAspect="1"/>
          </p:cNvPicPr>
          <p:nvPr/>
        </p:nvPicPr>
        <p:blipFill>
          <a:blip r:embed="rId3"/>
          <a:stretch>
            <a:fillRect/>
          </a:stretch>
        </p:blipFill>
        <p:spPr>
          <a:xfrm>
            <a:off x="6101345" y="1342661"/>
            <a:ext cx="5646965" cy="4681550"/>
          </a:xfrm>
          <a:prstGeom prst="rect">
            <a:avLst/>
          </a:prstGeom>
        </p:spPr>
      </p:pic>
    </p:spTree>
    <p:extLst>
      <p:ext uri="{BB962C8B-B14F-4D97-AF65-F5344CB8AC3E}">
        <p14:creationId xmlns:p14="http://schemas.microsoft.com/office/powerpoint/2010/main" val="24919981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218098"/>
            <a:ext cx="6099463"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MULTIVARIATE ANALYSIS</a:t>
            </a:r>
            <a:endParaRPr sz="3200" b="1" dirty="0">
              <a:solidFill>
                <a:schemeClr val="accent4">
                  <a:lumMod val="75000"/>
                </a:schemeClr>
              </a:solidFill>
              <a:latin typeface="Berlin Sans FB Demi" pitchFamily="34" charset="0"/>
            </a:endParaRPr>
          </a:p>
        </p:txBody>
      </p:sp>
      <p:graphicFrame>
        <p:nvGraphicFramePr>
          <p:cNvPr id="3" name="Table 3">
            <a:extLst>
              <a:ext uri="{FF2B5EF4-FFF2-40B4-BE49-F238E27FC236}">
                <a16:creationId xmlns:a16="http://schemas.microsoft.com/office/drawing/2014/main" xmlns="" id="{0C2FD25E-3491-B936-776E-AE6CEA600F18}"/>
              </a:ext>
            </a:extLst>
          </p:cNvPr>
          <p:cNvGraphicFramePr>
            <a:graphicFrameLocks noGrp="1"/>
          </p:cNvGraphicFramePr>
          <p:nvPr>
            <p:extLst>
              <p:ext uri="{D42A27DB-BD31-4B8C-83A1-F6EECF244321}">
                <p14:modId xmlns:p14="http://schemas.microsoft.com/office/powerpoint/2010/main" val="2034564514"/>
              </p:ext>
            </p:extLst>
          </p:nvPr>
        </p:nvGraphicFramePr>
        <p:xfrm>
          <a:off x="462987" y="833789"/>
          <a:ext cx="11308466" cy="5190422"/>
        </p:xfrm>
        <a:graphic>
          <a:graphicData uri="http://schemas.openxmlformats.org/drawingml/2006/table">
            <a:tbl>
              <a:tblPr firstRow="1" bandRow="1">
                <a:tableStyleId>{5C22544A-7EE6-4342-B048-85BDC9FD1C3A}</a:tableStyleId>
              </a:tblPr>
              <a:tblGrid>
                <a:gridCol w="11308466">
                  <a:extLst>
                    <a:ext uri="{9D8B030D-6E8A-4147-A177-3AD203B41FA5}">
                      <a16:colId xmlns:a16="http://schemas.microsoft.com/office/drawing/2014/main" xmlns="" val="1838096967"/>
                    </a:ext>
                  </a:extLst>
                </a:gridCol>
              </a:tblGrid>
              <a:tr h="486136">
                <a:tc>
                  <a:txBody>
                    <a:bodyPr/>
                    <a:lstStyle/>
                    <a:p>
                      <a:pPr algn="ctr"/>
                      <a:r>
                        <a:rPr lang="en-IN" sz="2400" dirty="0"/>
                        <a:t>Analysing the distribution of the data on  Multiple Variables</a:t>
                      </a:r>
                    </a:p>
                  </a:txBody>
                  <a:tcPr/>
                </a:tc>
                <a:extLst>
                  <a:ext uri="{0D108BD9-81ED-4DB2-BD59-A6C34878D82A}">
                    <a16:rowId xmlns:a16="http://schemas.microsoft.com/office/drawing/2014/main" xmlns=""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endParaRPr lang="en-IN" sz="2000" dirty="0"/>
                    </a:p>
                  </a:txBody>
                  <a:tcPr/>
                </a:tc>
                <a:extLst>
                  <a:ext uri="{0D108BD9-81ED-4DB2-BD59-A6C34878D82A}">
                    <a16:rowId xmlns:a16="http://schemas.microsoft.com/office/drawing/2014/main" xmlns="" val="3922499208"/>
                  </a:ext>
                </a:extLst>
              </a:tr>
            </a:tbl>
          </a:graphicData>
        </a:graphic>
      </p:graphicFrame>
      <p:pic>
        <p:nvPicPr>
          <p:cNvPr id="7" name="Picture 6">
            <a:extLst>
              <a:ext uri="{FF2B5EF4-FFF2-40B4-BE49-F238E27FC236}">
                <a16:creationId xmlns:a16="http://schemas.microsoft.com/office/drawing/2014/main" xmlns="" id="{F35C2FF3-7B01-1C46-06F5-7FB616037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12" y="1296365"/>
            <a:ext cx="11266026" cy="4727846"/>
          </a:xfrm>
          <a:prstGeom prst="rect">
            <a:avLst/>
          </a:prstGeom>
        </p:spPr>
      </p:pic>
    </p:spTree>
    <p:extLst>
      <p:ext uri="{BB962C8B-B14F-4D97-AF65-F5344CB8AC3E}">
        <p14:creationId xmlns:p14="http://schemas.microsoft.com/office/powerpoint/2010/main" val="26719592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pPr algn="ctr"/>
            <a:r>
              <a:rPr lang="en-IN" sz="3600" dirty="0">
                <a:latin typeface="Arial Rounded MT Bold" pitchFamily="34" charset="0"/>
              </a:rPr>
              <a:t>CHALLENGES FACED</a:t>
            </a:r>
          </a:p>
        </p:txBody>
      </p:sp>
      <p:sp>
        <p:nvSpPr>
          <p:cNvPr id="3" name="Content Placeholder 2"/>
          <p:cNvSpPr>
            <a:spLocks noGrp="1"/>
          </p:cNvSpPr>
          <p:nvPr>
            <p:ph idx="1"/>
          </p:nvPr>
        </p:nvSpPr>
        <p:spPr>
          <a:xfrm>
            <a:off x="609600" y="1609416"/>
            <a:ext cx="9652000" cy="4232584"/>
          </a:xfrm>
          <a:solidFill>
            <a:schemeClr val="accent6">
              <a:lumMod val="60000"/>
              <a:lumOff val="40000"/>
            </a:schemeClr>
          </a:solidFill>
        </p:spPr>
        <p:txBody>
          <a:bodyPr>
            <a:normAutofit/>
          </a:bodyPr>
          <a:lstStyle/>
          <a:p>
            <a:r>
              <a:rPr lang="en-IN" sz="2800" dirty="0">
                <a:latin typeface="Algerian" pitchFamily="82" charset="0"/>
              </a:rPr>
              <a:t>FIRST CHALLENGE – LARGE  AMOUNT OF DATA TO BE COLLECTED</a:t>
            </a:r>
          </a:p>
          <a:p>
            <a:r>
              <a:rPr lang="en-IN" sz="2800" dirty="0">
                <a:latin typeface="Algerian" pitchFamily="82" charset="0"/>
              </a:rPr>
              <a:t>FINDING THE PROPER WEBSITE</a:t>
            </a:r>
          </a:p>
          <a:p>
            <a:r>
              <a:rPr lang="en-IN" sz="2800" dirty="0">
                <a:latin typeface="Algerian" pitchFamily="82" charset="0"/>
              </a:rPr>
              <a:t>WITH SINGLE WEBPAGE WE COULD ONLY COLLECT 20 RESULTS USING REQUESTS LIBRARY</a:t>
            </a:r>
          </a:p>
          <a:p>
            <a:endParaRPr lang="en-IN" sz="2800" dirty="0">
              <a:latin typeface="Algerian" pitchFamily="82" charset="0"/>
            </a:endParaRPr>
          </a:p>
          <a:p>
            <a:endParaRPr lang="en-IN" sz="1800" dirty="0"/>
          </a:p>
          <a:p>
            <a:endParaRPr lang="en-IN" sz="1800" dirty="0"/>
          </a:p>
        </p:txBody>
      </p:sp>
    </p:spTree>
    <p:extLst>
      <p:ext uri="{BB962C8B-B14F-4D97-AF65-F5344CB8AC3E}">
        <p14:creationId xmlns:p14="http://schemas.microsoft.com/office/powerpoint/2010/main" val="36736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368810"/>
            <a:ext cx="6099463" cy="633979"/>
          </a:xfrm>
          <a:prstGeom prst="rect">
            <a:avLst/>
          </a:prstGeom>
          <a:solidFill>
            <a:schemeClr val="bg2">
              <a:lumMod val="25000"/>
            </a:schemeClr>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4400" b="1" dirty="0">
                <a:solidFill>
                  <a:schemeClr val="accent4">
                    <a:lumMod val="75000"/>
                  </a:schemeClr>
                </a:solidFill>
                <a:latin typeface="Arial Black" pitchFamily="34" charset="0"/>
              </a:rPr>
              <a:t>CONCLUSION</a:t>
            </a:r>
            <a:endParaRPr sz="4400" b="1" dirty="0">
              <a:solidFill>
                <a:schemeClr val="accent4">
                  <a:lumMod val="75000"/>
                </a:schemeClr>
              </a:solidFill>
              <a:latin typeface="Arial Black" pitchFamily="34" charset="0"/>
            </a:endParaRPr>
          </a:p>
        </p:txBody>
      </p:sp>
      <p:sp>
        <p:nvSpPr>
          <p:cNvPr id="3" name="TextBox 2">
            <a:extLst>
              <a:ext uri="{FF2B5EF4-FFF2-40B4-BE49-F238E27FC236}">
                <a16:creationId xmlns:a16="http://schemas.microsoft.com/office/drawing/2014/main" xmlns="" id="{46C8A1E3-F6B5-9AAD-F755-799947E13A4A}"/>
              </a:ext>
            </a:extLst>
          </p:cNvPr>
          <p:cNvSpPr txBox="1"/>
          <p:nvPr/>
        </p:nvSpPr>
        <p:spPr>
          <a:xfrm>
            <a:off x="350520" y="1216149"/>
            <a:ext cx="11506200" cy="4339650"/>
          </a:xfrm>
          <a:prstGeom prst="rect">
            <a:avLst/>
          </a:prstGeom>
          <a:solidFill>
            <a:schemeClr val="accent6">
              <a:lumMod val="60000"/>
              <a:lumOff val="40000"/>
            </a:schemeClr>
          </a:solidFill>
        </p:spPr>
        <p:txBody>
          <a:bodyPr wrap="square" rtlCol="0">
            <a:spAutoFit/>
          </a:bodyPr>
          <a:lstStyle/>
          <a:p>
            <a:pPr algn="l">
              <a:buFont typeface="Arial" panose="020B0604020202020204" pitchFamily="34" charset="0"/>
              <a:buChar char="•"/>
            </a:pPr>
            <a:r>
              <a:rPr lang="en-US" sz="2000" b="0" i="0" dirty="0">
                <a:solidFill>
                  <a:srgbClr val="0000FF"/>
                </a:solidFill>
                <a:effectLst/>
              </a:rPr>
              <a:t>The price column is the target.</a:t>
            </a:r>
          </a:p>
          <a:p>
            <a:pPr algn="l">
              <a:buFont typeface="Arial" panose="020B0604020202020204" pitchFamily="34" charset="0"/>
              <a:buChar char="•"/>
            </a:pPr>
            <a:r>
              <a:rPr lang="en-US" sz="2000" b="0" i="0" dirty="0">
                <a:solidFill>
                  <a:srgbClr val="0000FF"/>
                </a:solidFill>
                <a:effectLst/>
              </a:rPr>
              <a:t>There are outliers in the km</a:t>
            </a:r>
            <a:r>
              <a:rPr lang="en-US" sz="2000" dirty="0">
                <a:solidFill>
                  <a:srgbClr val="0000FF"/>
                </a:solidFill>
              </a:rPr>
              <a:t> and </a:t>
            </a:r>
            <a:r>
              <a:rPr lang="en-US" sz="2000" b="0" i="0" dirty="0">
                <a:solidFill>
                  <a:srgbClr val="0000FF"/>
                </a:solidFill>
                <a:effectLst/>
              </a:rPr>
              <a:t>price</a:t>
            </a:r>
            <a:r>
              <a:rPr lang="en-US" sz="2000" dirty="0">
                <a:solidFill>
                  <a:srgbClr val="0000FF"/>
                </a:solidFill>
              </a:rPr>
              <a:t>.</a:t>
            </a:r>
          </a:p>
          <a:p>
            <a:pPr algn="l">
              <a:buFont typeface="Arial" panose="020B0604020202020204" pitchFamily="34" charset="0"/>
              <a:buChar char="•"/>
            </a:pPr>
            <a:r>
              <a:rPr lang="en-US" sz="2000" b="0" i="0" dirty="0">
                <a:solidFill>
                  <a:srgbClr val="0000FF"/>
                </a:solidFill>
                <a:effectLst/>
              </a:rPr>
              <a:t>Vehicle age has a negative impact on the price.</a:t>
            </a:r>
          </a:p>
          <a:p>
            <a:pPr algn="l">
              <a:buFont typeface="Arial" panose="020B0604020202020204" pitchFamily="34" charset="0"/>
              <a:buChar char="•"/>
            </a:pPr>
            <a:r>
              <a:rPr lang="en-US" sz="2000" b="0" i="0" dirty="0">
                <a:solidFill>
                  <a:srgbClr val="0000FF"/>
                </a:solidFill>
                <a:effectLst/>
              </a:rPr>
              <a:t>Manual cars are mostly </a:t>
            </a:r>
            <a:r>
              <a:rPr lang="en-US" sz="2000" dirty="0">
                <a:solidFill>
                  <a:srgbClr val="0000FF"/>
                </a:solidFill>
              </a:rPr>
              <a:t>in numbers </a:t>
            </a:r>
            <a:r>
              <a:rPr lang="en-US" sz="2000" b="0" i="0" dirty="0">
                <a:solidFill>
                  <a:srgbClr val="0000FF"/>
                </a:solidFill>
                <a:effectLst/>
              </a:rPr>
              <a:t>and automatic has a higher selling average price than manual cars.</a:t>
            </a:r>
          </a:p>
          <a:p>
            <a:pPr algn="l">
              <a:buFont typeface="Arial" panose="020B0604020202020204" pitchFamily="34" charset="0"/>
              <a:buChar char="•"/>
            </a:pPr>
            <a:r>
              <a:rPr lang="en-US" sz="2000" b="0" i="0" dirty="0">
                <a:solidFill>
                  <a:srgbClr val="0000FF"/>
                </a:solidFill>
                <a:effectLst/>
              </a:rPr>
              <a:t>Petrol is the most preferred choice of fuel on the used car website, followed by diesel and LPG.</a:t>
            </a:r>
          </a:p>
          <a:p>
            <a:pPr algn="l">
              <a:buFont typeface="Arial" panose="020B0604020202020204" pitchFamily="34" charset="0"/>
              <a:buChar char="•"/>
            </a:pPr>
            <a:r>
              <a:rPr lang="en-US" sz="2000" dirty="0">
                <a:solidFill>
                  <a:srgbClr val="0000FF"/>
                </a:solidFill>
              </a:rPr>
              <a:t> There were very  few missing values in our dataset.</a:t>
            </a:r>
          </a:p>
          <a:p>
            <a:pPr>
              <a:buFont typeface="Arial" panose="020B0604020202020204" pitchFamily="34" charset="0"/>
              <a:buChar char="•"/>
            </a:pPr>
            <a:r>
              <a:rPr lang="en-US" sz="2000" b="0" i="0" dirty="0">
                <a:solidFill>
                  <a:srgbClr val="0000FF"/>
                </a:solidFill>
                <a:effectLst/>
              </a:rPr>
              <a:t>EDA is an essential step in the data science process, and is crucial for understanding, cleaning, and preparing data for further analysis. By thoroughly exploring and summarizing a dataset, we can gain valuable insights and can make informed decisions about how to proceed with their analysis.</a:t>
            </a:r>
          </a:p>
          <a:p>
            <a:pPr algn="l">
              <a:buFont typeface="Arial" panose="020B0604020202020204" pitchFamily="34" charset="0"/>
              <a:buChar char="•"/>
            </a:pPr>
            <a:endParaRPr lang="en-US" sz="2000" b="0" i="0" dirty="0">
              <a:solidFill>
                <a:srgbClr val="0000FF"/>
              </a:solidFill>
              <a:effectLst/>
            </a:endParaRPr>
          </a:p>
          <a:p>
            <a:r>
              <a:rPr lang="en-US" dirty="0"/>
              <a:t/>
            </a:r>
            <a:br>
              <a:rPr lang="en-US" dirty="0"/>
            </a:br>
            <a:endParaRPr lang="en-IN" dirty="0"/>
          </a:p>
        </p:txBody>
      </p:sp>
    </p:spTree>
    <p:extLst>
      <p:ext uri="{BB962C8B-B14F-4D97-AF65-F5344CB8AC3E}">
        <p14:creationId xmlns:p14="http://schemas.microsoft.com/office/powerpoint/2010/main" val="270622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3"/>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94000" y="438558"/>
            <a:ext cx="6074678"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DATA SCIENCE LIFECYCLE</a:t>
            </a:r>
            <a:endParaRPr sz="3200" b="1" dirty="0">
              <a:solidFill>
                <a:schemeClr val="accent4">
                  <a:lumMod val="75000"/>
                </a:schemeClr>
              </a:solidFill>
              <a:latin typeface="Berlin Sans FB Demi" pitchFamily="34" charset="0"/>
            </a:endParaRPr>
          </a:p>
        </p:txBody>
      </p:sp>
      <p:graphicFrame>
        <p:nvGraphicFramePr>
          <p:cNvPr id="4" name="Table 4">
            <a:extLst>
              <a:ext uri="{FF2B5EF4-FFF2-40B4-BE49-F238E27FC236}">
                <a16:creationId xmlns:a16="http://schemas.microsoft.com/office/drawing/2014/main" xmlns="" id="{12489C90-1767-2A31-8AEF-7C6E99948748}"/>
              </a:ext>
            </a:extLst>
          </p:cNvPr>
          <p:cNvGraphicFramePr>
            <a:graphicFrameLocks noGrp="1"/>
          </p:cNvGraphicFramePr>
          <p:nvPr/>
        </p:nvGraphicFramePr>
        <p:xfrm>
          <a:off x="670560" y="1207346"/>
          <a:ext cx="11064240" cy="4797214"/>
        </p:xfrm>
        <a:graphic>
          <a:graphicData uri="http://schemas.openxmlformats.org/drawingml/2006/table">
            <a:tbl>
              <a:tblPr firstRow="1" bandRow="1">
                <a:tableStyleId>{5C22544A-7EE6-4342-B048-85BDC9FD1C3A}</a:tableStyleId>
              </a:tblPr>
              <a:tblGrid>
                <a:gridCol w="2936240">
                  <a:extLst>
                    <a:ext uri="{9D8B030D-6E8A-4147-A177-3AD203B41FA5}">
                      <a16:colId xmlns:a16="http://schemas.microsoft.com/office/drawing/2014/main" xmlns="" val="3826075527"/>
                    </a:ext>
                  </a:extLst>
                </a:gridCol>
                <a:gridCol w="8128000">
                  <a:extLst>
                    <a:ext uri="{9D8B030D-6E8A-4147-A177-3AD203B41FA5}">
                      <a16:colId xmlns:a16="http://schemas.microsoft.com/office/drawing/2014/main" xmlns="" val="2089985645"/>
                    </a:ext>
                  </a:extLst>
                </a:gridCol>
              </a:tblGrid>
              <a:tr h="4797214">
                <a:tc>
                  <a:txBody>
                    <a:bodyPr/>
                    <a:lstStyle/>
                    <a:p>
                      <a:pPr marL="285750" indent="-285750">
                        <a:buFont typeface="Arial" panose="020B0604020202020204" pitchFamily="34" charset="0"/>
                        <a:buChar char="•"/>
                      </a:pPr>
                      <a:endParaRPr lang="en-IN" sz="1800" dirty="0">
                        <a:solidFill>
                          <a:schemeClr val="accent1">
                            <a:lumMod val="20000"/>
                            <a:lumOff val="80000"/>
                          </a:schemeClr>
                        </a:solidFill>
                      </a:endParaRPr>
                    </a:p>
                    <a:p>
                      <a:pPr marL="285750" indent="-285750">
                        <a:buFont typeface="Arial" panose="020B0604020202020204" pitchFamily="34" charset="0"/>
                        <a:buChar char="•"/>
                      </a:pPr>
                      <a:endParaRPr lang="en-IN" sz="1800" dirty="0">
                        <a:solidFill>
                          <a:schemeClr val="accent1">
                            <a:lumMod val="20000"/>
                            <a:lumOff val="80000"/>
                          </a:schemeClr>
                        </a:solidFill>
                      </a:endParaRPr>
                    </a:p>
                    <a:p>
                      <a:pPr marL="285750" indent="-285750">
                        <a:buFont typeface="Arial" panose="020B0604020202020204" pitchFamily="34" charset="0"/>
                        <a:buChar char="•"/>
                      </a:pPr>
                      <a:endParaRPr lang="en-IN" sz="1800" dirty="0">
                        <a:solidFill>
                          <a:schemeClr val="accent1">
                            <a:lumMod val="20000"/>
                            <a:lumOff val="80000"/>
                          </a:schemeClr>
                        </a:solidFill>
                      </a:endParaRPr>
                    </a:p>
                    <a:p>
                      <a:pPr marL="285750" indent="-285750">
                        <a:buFont typeface="Arial" panose="020B0604020202020204" pitchFamily="34" charset="0"/>
                        <a:buChar char="•"/>
                      </a:pPr>
                      <a:r>
                        <a:rPr lang="en-IN" sz="1800" b="0" dirty="0">
                          <a:solidFill>
                            <a:srgbClr val="92D050"/>
                          </a:solidFill>
                          <a:latin typeface="Berlin Sans FB Demi" pitchFamily="34" charset="0"/>
                        </a:rPr>
                        <a:t>PROBLEM STATEMENT/</a:t>
                      </a:r>
                    </a:p>
                    <a:p>
                      <a:pPr marL="0" indent="0">
                        <a:buFont typeface="Arial" panose="020B0604020202020204" pitchFamily="34" charset="0"/>
                        <a:buNone/>
                      </a:pPr>
                      <a:r>
                        <a:rPr lang="en-IN" sz="1800" b="0" dirty="0">
                          <a:solidFill>
                            <a:srgbClr val="92D050"/>
                          </a:solidFill>
                          <a:latin typeface="Berlin Sans FB Demi" pitchFamily="34" charset="0"/>
                        </a:rPr>
                        <a:t>BUSINESS UNDERSTANDING</a:t>
                      </a:r>
                    </a:p>
                    <a:p>
                      <a:pPr marL="285750" indent="-285750">
                        <a:buFont typeface="Arial" panose="020B0604020202020204" pitchFamily="34" charset="0"/>
                        <a:buChar char="•"/>
                      </a:pPr>
                      <a:r>
                        <a:rPr lang="en-IN" sz="1800" b="0" dirty="0">
                          <a:solidFill>
                            <a:srgbClr val="92D050"/>
                          </a:solidFill>
                          <a:latin typeface="Berlin Sans FB Demi" pitchFamily="34" charset="0"/>
                        </a:rPr>
                        <a:t>DATA COLLECTION</a:t>
                      </a:r>
                    </a:p>
                    <a:p>
                      <a:pPr marL="285750" indent="-285750">
                        <a:buFont typeface="Arial" panose="020B0604020202020204" pitchFamily="34" charset="0"/>
                        <a:buChar char="•"/>
                      </a:pPr>
                      <a:r>
                        <a:rPr lang="en-IN" sz="1800" b="0" dirty="0">
                          <a:solidFill>
                            <a:srgbClr val="92D050"/>
                          </a:solidFill>
                          <a:latin typeface="Berlin Sans FB Demi" pitchFamily="34" charset="0"/>
                        </a:rPr>
                        <a:t>DATA CLEANING</a:t>
                      </a:r>
                    </a:p>
                    <a:p>
                      <a:pPr marL="285750" indent="-285750">
                        <a:buFont typeface="Arial" panose="020B0604020202020204" pitchFamily="34" charset="0"/>
                        <a:buChar char="•"/>
                      </a:pPr>
                      <a:r>
                        <a:rPr lang="en-IN" sz="1800" b="0" dirty="0">
                          <a:solidFill>
                            <a:srgbClr val="92D050"/>
                          </a:solidFill>
                          <a:latin typeface="Berlin Sans FB Demi" pitchFamily="34" charset="0"/>
                        </a:rPr>
                        <a:t>DATA ANALYSYS</a:t>
                      </a:r>
                    </a:p>
                    <a:p>
                      <a:pPr marL="285750" indent="-285750">
                        <a:buFont typeface="Arial" panose="020B0604020202020204" pitchFamily="34" charset="0"/>
                        <a:buChar char="•"/>
                      </a:pPr>
                      <a:r>
                        <a:rPr lang="en-IN" sz="1800" b="0" dirty="0">
                          <a:solidFill>
                            <a:srgbClr val="92D050"/>
                          </a:solidFill>
                          <a:latin typeface="Berlin Sans FB Demi" pitchFamily="34" charset="0"/>
                        </a:rPr>
                        <a:t>DATA VISUALIZATION</a:t>
                      </a:r>
                    </a:p>
                    <a:p>
                      <a:pPr marL="285750" indent="-285750">
                        <a:buFont typeface="Arial" panose="020B0604020202020204" pitchFamily="34" charset="0"/>
                        <a:buChar char="•"/>
                      </a:pPr>
                      <a:r>
                        <a:rPr lang="en-IN" sz="1800" b="0" dirty="0">
                          <a:solidFill>
                            <a:srgbClr val="92D050"/>
                          </a:solidFill>
                          <a:latin typeface="Berlin Sans FB Demi" pitchFamily="34" charset="0"/>
                        </a:rPr>
                        <a:t>FEETURE ENGINEERING</a:t>
                      </a:r>
                    </a:p>
                    <a:p>
                      <a:pPr marL="285750" indent="-285750">
                        <a:buFont typeface="Arial" panose="020B0604020202020204" pitchFamily="34" charset="0"/>
                        <a:buChar char="•"/>
                      </a:pPr>
                      <a:r>
                        <a:rPr lang="en-IN" sz="1800" b="0" dirty="0">
                          <a:solidFill>
                            <a:srgbClr val="92D050"/>
                          </a:solidFill>
                          <a:latin typeface="Berlin Sans FB Demi" pitchFamily="34" charset="0"/>
                        </a:rPr>
                        <a:t>MODEL BUILDING</a:t>
                      </a:r>
                    </a:p>
                    <a:p>
                      <a:pPr marL="285750" indent="-285750">
                        <a:buFont typeface="Arial" panose="020B0604020202020204" pitchFamily="34" charset="0"/>
                        <a:buChar char="•"/>
                      </a:pPr>
                      <a:r>
                        <a:rPr lang="en-IN" sz="1800" b="0" dirty="0">
                          <a:solidFill>
                            <a:srgbClr val="92D050"/>
                          </a:solidFill>
                          <a:latin typeface="Berlin Sans FB Demi" pitchFamily="34" charset="0"/>
                        </a:rPr>
                        <a:t>MODEL EVALUATION</a:t>
                      </a:r>
                    </a:p>
                    <a:p>
                      <a:pPr marL="285750" indent="-285750">
                        <a:buFont typeface="Arial" panose="020B0604020202020204" pitchFamily="34" charset="0"/>
                        <a:buChar char="•"/>
                      </a:pPr>
                      <a:r>
                        <a:rPr lang="en-IN" sz="1800" b="0" dirty="0">
                          <a:solidFill>
                            <a:srgbClr val="92D050"/>
                          </a:solidFill>
                          <a:latin typeface="Berlin Sans FB Demi" pitchFamily="34" charset="0"/>
                        </a:rPr>
                        <a:t>MODEL DEPLOYMENT</a:t>
                      </a:r>
                    </a:p>
                    <a:p>
                      <a:endParaRPr lang="en-IN" sz="1800" b="0" dirty="0">
                        <a:solidFill>
                          <a:srgbClr val="92D050"/>
                        </a:solidFill>
                        <a:latin typeface="Berlin Sans FB Demi" pitchFamily="34" charset="0"/>
                      </a:endParaRPr>
                    </a:p>
                  </a:txBody>
                  <a:tcPr/>
                </a:tc>
                <a:tc>
                  <a:txBody>
                    <a:bodyPr/>
                    <a:lstStyle/>
                    <a:p>
                      <a:endParaRPr lang="en-IN" dirty="0">
                        <a:solidFill>
                          <a:schemeClr val="accent1">
                            <a:lumMod val="20000"/>
                            <a:lumOff val="80000"/>
                          </a:schemeClr>
                        </a:solidFill>
                      </a:endParaRPr>
                    </a:p>
                  </a:txBody>
                  <a:tcPr/>
                </a:tc>
                <a:extLst>
                  <a:ext uri="{0D108BD9-81ED-4DB2-BD59-A6C34878D82A}">
                    <a16:rowId xmlns:a16="http://schemas.microsoft.com/office/drawing/2014/main" xmlns="" val="3048287823"/>
                  </a:ext>
                </a:extLst>
              </a:tr>
            </a:tbl>
          </a:graphicData>
        </a:graphic>
      </p:graphicFrame>
      <p:pic>
        <p:nvPicPr>
          <p:cNvPr id="2050" name="Picture 2" descr="Exploratory Data Analysis: A Practical Guide and Template for Structured  Data | by Jiahao Weng | Towards Data Science">
            <a:extLst>
              <a:ext uri="{FF2B5EF4-FFF2-40B4-BE49-F238E27FC236}">
                <a16:creationId xmlns:a16="http://schemas.microsoft.com/office/drawing/2014/main" xmlns="" id="{7238BDEE-E05A-5372-CBD9-A0F06A015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754" y="1207346"/>
            <a:ext cx="8109046" cy="479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8532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3BD5960-5FB4-2C92-FDEC-5936B5FE6C53}"/>
              </a:ext>
            </a:extLst>
          </p:cNvPr>
          <p:cNvSpPr txBox="1"/>
          <p:nvPr/>
        </p:nvSpPr>
        <p:spPr>
          <a:xfrm>
            <a:off x="953311" y="1527247"/>
            <a:ext cx="10077855" cy="2616101"/>
          </a:xfrm>
          <a:prstGeom prst="rect">
            <a:avLst/>
          </a:prstGeom>
          <a:solidFill>
            <a:schemeClr val="accent2">
              <a:lumMod val="40000"/>
              <a:lumOff val="60000"/>
            </a:schemeClr>
          </a:solidFill>
        </p:spPr>
        <p:txBody>
          <a:bodyPr wrap="square">
            <a:spAutoFit/>
          </a:bodyPr>
          <a:lstStyle/>
          <a:p>
            <a:endParaRPr lang="en-IN" dirty="0"/>
          </a:p>
          <a:p>
            <a:endParaRPr lang="en-IN" dirty="0"/>
          </a:p>
          <a:p>
            <a:r>
              <a:rPr lang="en-IN" b="1" dirty="0"/>
              <a:t> </a:t>
            </a:r>
            <a:r>
              <a:rPr lang="en-IN" sz="3200" b="1" dirty="0"/>
              <a:t>How many used cars are of different make and models, of different price ranges are available in different cities and states and how their prices are affected by other features of the car?</a:t>
            </a:r>
          </a:p>
        </p:txBody>
      </p:sp>
      <p:sp>
        <p:nvSpPr>
          <p:cNvPr id="6" name="TextBox 5">
            <a:extLst>
              <a:ext uri="{FF2B5EF4-FFF2-40B4-BE49-F238E27FC236}">
                <a16:creationId xmlns:a16="http://schemas.microsoft.com/office/drawing/2014/main" xmlns="" id="{77533A4F-24BE-9259-7117-D0F3E5C91B62}"/>
              </a:ext>
            </a:extLst>
          </p:cNvPr>
          <p:cNvSpPr txBox="1"/>
          <p:nvPr/>
        </p:nvSpPr>
        <p:spPr>
          <a:xfrm>
            <a:off x="3521413" y="729569"/>
            <a:ext cx="4844374" cy="584775"/>
          </a:xfrm>
          <a:prstGeom prst="rect">
            <a:avLst/>
          </a:prstGeom>
          <a:solidFill>
            <a:schemeClr val="accent5">
              <a:lumMod val="20000"/>
              <a:lumOff val="80000"/>
            </a:schemeClr>
          </a:solidFill>
        </p:spPr>
        <p:txBody>
          <a:bodyPr wrap="square" rtlCol="0">
            <a:spAutoFit/>
          </a:bodyPr>
          <a:lstStyle/>
          <a:p>
            <a:r>
              <a:rPr lang="en-IN" sz="3200" dirty="0">
                <a:solidFill>
                  <a:schemeClr val="accent4">
                    <a:lumMod val="75000"/>
                  </a:schemeClr>
                </a:solidFill>
              </a:rPr>
              <a:t>   </a:t>
            </a:r>
            <a:r>
              <a:rPr lang="en-IN" sz="3200" b="1" dirty="0">
                <a:latin typeface="Berlin Sans FB Demi" pitchFamily="34" charset="0"/>
              </a:rPr>
              <a:t>PROBLEM STATEMENT</a:t>
            </a:r>
          </a:p>
        </p:txBody>
      </p:sp>
    </p:spTree>
    <p:extLst>
      <p:ext uri="{BB962C8B-B14F-4D97-AF65-F5344CB8AC3E}">
        <p14:creationId xmlns:p14="http://schemas.microsoft.com/office/powerpoint/2010/main" val="266559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3946EE2-8BAB-6281-0D5B-D18594CCFE69}"/>
              </a:ext>
            </a:extLst>
          </p:cNvPr>
          <p:cNvSpPr txBox="1"/>
          <p:nvPr/>
        </p:nvSpPr>
        <p:spPr>
          <a:xfrm>
            <a:off x="2928026" y="535018"/>
            <a:ext cx="5807412" cy="584775"/>
          </a:xfrm>
          <a:prstGeom prst="rect">
            <a:avLst/>
          </a:prstGeom>
          <a:solidFill>
            <a:schemeClr val="bg2">
              <a:lumMod val="10000"/>
            </a:schemeClr>
          </a:solidFill>
        </p:spPr>
        <p:txBody>
          <a:bodyPr wrap="square" rtlCol="0">
            <a:spAutoFit/>
          </a:bodyPr>
          <a:lstStyle/>
          <a:p>
            <a:pPr algn="ctr"/>
            <a:r>
              <a:rPr lang="en-IN" sz="3200" b="1" dirty="0">
                <a:solidFill>
                  <a:schemeClr val="accent4">
                    <a:lumMod val="75000"/>
                  </a:schemeClr>
                </a:solidFill>
                <a:latin typeface="Berlin Sans FB Demi" pitchFamily="34" charset="0"/>
              </a:rPr>
              <a:t>LIBRARIES USED</a:t>
            </a:r>
          </a:p>
        </p:txBody>
      </p:sp>
      <p:graphicFrame>
        <p:nvGraphicFramePr>
          <p:cNvPr id="7" name="Table 7">
            <a:extLst>
              <a:ext uri="{FF2B5EF4-FFF2-40B4-BE49-F238E27FC236}">
                <a16:creationId xmlns:a16="http://schemas.microsoft.com/office/drawing/2014/main" xmlns="" id="{8BA73F1E-7D7A-2BF9-A0EF-DDC15189667E}"/>
              </a:ext>
            </a:extLst>
          </p:cNvPr>
          <p:cNvGraphicFramePr>
            <a:graphicFrameLocks noGrp="1"/>
          </p:cNvGraphicFramePr>
          <p:nvPr>
            <p:extLst>
              <p:ext uri="{D42A27DB-BD31-4B8C-83A1-F6EECF244321}">
                <p14:modId xmlns:p14="http://schemas.microsoft.com/office/powerpoint/2010/main" val="3046837137"/>
              </p:ext>
            </p:extLst>
          </p:nvPr>
        </p:nvGraphicFramePr>
        <p:xfrm>
          <a:off x="2032000" y="1313054"/>
          <a:ext cx="8128000" cy="412470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xmlns="" val="3903419108"/>
                    </a:ext>
                  </a:extLst>
                </a:gridCol>
              </a:tblGrid>
              <a:tr h="4124707">
                <a:tc>
                  <a:txBody>
                    <a:bodyPr/>
                    <a:lstStyle/>
                    <a:p>
                      <a:endParaRPr lang="en-IN" dirty="0"/>
                    </a:p>
                  </a:txBody>
                  <a:tcPr/>
                </a:tc>
                <a:extLst>
                  <a:ext uri="{0D108BD9-81ED-4DB2-BD59-A6C34878D82A}">
                    <a16:rowId xmlns:a16="http://schemas.microsoft.com/office/drawing/2014/main" xmlns="" val="118166671"/>
                  </a:ext>
                </a:extLst>
              </a:tr>
            </a:tbl>
          </a:graphicData>
        </a:graphic>
      </p:graphicFrame>
      <p:sp>
        <p:nvSpPr>
          <p:cNvPr id="8" name="TextBox 7">
            <a:extLst>
              <a:ext uri="{FF2B5EF4-FFF2-40B4-BE49-F238E27FC236}">
                <a16:creationId xmlns:a16="http://schemas.microsoft.com/office/drawing/2014/main" xmlns="" id="{2B2881BB-90BC-DA86-41FB-FBC4E15153EC}"/>
              </a:ext>
            </a:extLst>
          </p:cNvPr>
          <p:cNvSpPr txBox="1"/>
          <p:nvPr/>
        </p:nvSpPr>
        <p:spPr>
          <a:xfrm>
            <a:off x="3909202" y="1869215"/>
            <a:ext cx="3774170" cy="2862322"/>
          </a:xfrm>
          <a:prstGeom prst="rect">
            <a:avLst/>
          </a:prstGeom>
          <a:noFill/>
        </p:spPr>
        <p:txBody>
          <a:bodyPr wrap="square" rtlCol="0">
            <a:spAutoFit/>
          </a:bodyPr>
          <a:lstStyle/>
          <a:p>
            <a:pPr marL="457200" indent="-457200">
              <a:buFont typeface="Arial" panose="020B0604020202020204" pitchFamily="34" charset="0"/>
              <a:buChar char="•"/>
            </a:pPr>
            <a:r>
              <a:rPr lang="en-IN" b="1" dirty="0">
                <a:solidFill>
                  <a:srgbClr val="FFC000"/>
                </a:solidFill>
                <a:latin typeface="Arial Black" pitchFamily="34" charset="0"/>
              </a:rPr>
              <a:t>NUMPY</a:t>
            </a:r>
          </a:p>
          <a:p>
            <a:pPr marL="457200" indent="-457200">
              <a:buFont typeface="Arial" panose="020B0604020202020204" pitchFamily="34" charset="0"/>
              <a:buChar char="•"/>
            </a:pPr>
            <a:r>
              <a:rPr lang="en-IN" b="1" dirty="0">
                <a:solidFill>
                  <a:srgbClr val="FFC000"/>
                </a:solidFill>
                <a:latin typeface="Arial Black" pitchFamily="34" charset="0"/>
              </a:rPr>
              <a:t>PANDAS</a:t>
            </a:r>
          </a:p>
          <a:p>
            <a:pPr marL="457200" indent="-457200">
              <a:buFont typeface="Arial" panose="020B0604020202020204" pitchFamily="34" charset="0"/>
              <a:buChar char="•"/>
            </a:pPr>
            <a:r>
              <a:rPr lang="en-IN" b="1" dirty="0">
                <a:solidFill>
                  <a:srgbClr val="FFC000"/>
                </a:solidFill>
                <a:latin typeface="Arial Black" pitchFamily="34" charset="0"/>
              </a:rPr>
              <a:t>REQUESTS</a:t>
            </a:r>
          </a:p>
          <a:p>
            <a:pPr marL="457200" indent="-457200">
              <a:buFont typeface="Arial" panose="020B0604020202020204" pitchFamily="34" charset="0"/>
              <a:buChar char="•"/>
            </a:pPr>
            <a:r>
              <a:rPr lang="en-IN" b="1" dirty="0">
                <a:solidFill>
                  <a:srgbClr val="FFC000"/>
                </a:solidFill>
                <a:latin typeface="Arial Black" pitchFamily="34" charset="0"/>
              </a:rPr>
              <a:t>BEAUTIFULSOUP </a:t>
            </a:r>
          </a:p>
          <a:p>
            <a:pPr marL="457200" indent="-457200">
              <a:buFont typeface="Arial" panose="020B0604020202020204" pitchFamily="34" charset="0"/>
              <a:buChar char="•"/>
            </a:pPr>
            <a:r>
              <a:rPr lang="en-IN" b="1" dirty="0">
                <a:solidFill>
                  <a:srgbClr val="FFC000"/>
                </a:solidFill>
                <a:latin typeface="Arial Black" pitchFamily="34" charset="0"/>
              </a:rPr>
              <a:t>RE</a:t>
            </a:r>
          </a:p>
          <a:p>
            <a:pPr marL="457200" indent="-457200">
              <a:buFont typeface="Arial" panose="020B0604020202020204" pitchFamily="34" charset="0"/>
              <a:buChar char="•"/>
            </a:pPr>
            <a:r>
              <a:rPr lang="en-IN" b="1" dirty="0">
                <a:solidFill>
                  <a:srgbClr val="FFC000"/>
                </a:solidFill>
                <a:latin typeface="Arial Black" pitchFamily="34" charset="0"/>
              </a:rPr>
              <a:t>MATPLOTLIB.PYPLOT</a:t>
            </a:r>
          </a:p>
          <a:p>
            <a:pPr marL="457200" indent="-457200">
              <a:buFont typeface="Arial" panose="020B0604020202020204" pitchFamily="34" charset="0"/>
              <a:buChar char="•"/>
            </a:pPr>
            <a:r>
              <a:rPr lang="en-IN" b="1" dirty="0">
                <a:solidFill>
                  <a:srgbClr val="FFC000"/>
                </a:solidFill>
                <a:latin typeface="Arial Black" pitchFamily="34" charset="0"/>
              </a:rPr>
              <a:t>SEABORN</a:t>
            </a:r>
          </a:p>
          <a:p>
            <a:pPr marL="457200" indent="-457200">
              <a:buFont typeface="Arial" panose="020B0604020202020204" pitchFamily="34" charset="0"/>
              <a:buChar char="•"/>
            </a:pPr>
            <a:r>
              <a:rPr lang="en-IN" b="1" dirty="0">
                <a:solidFill>
                  <a:srgbClr val="FFC000"/>
                </a:solidFill>
                <a:latin typeface="Arial Black" pitchFamily="34" charset="0"/>
              </a:rPr>
              <a:t>PLOTLY_EXPRESS</a:t>
            </a:r>
          </a:p>
          <a:p>
            <a:pPr marL="457200" indent="-457200">
              <a:buFont typeface="Arial" panose="020B0604020202020204" pitchFamily="34" charset="0"/>
              <a:buChar char="•"/>
            </a:pPr>
            <a:r>
              <a:rPr lang="en-IN" b="1" dirty="0">
                <a:solidFill>
                  <a:srgbClr val="FFC000"/>
                </a:solidFill>
                <a:latin typeface="Arial Black" pitchFamily="34" charset="0"/>
              </a:rPr>
              <a:t>WARNINGS</a:t>
            </a:r>
          </a:p>
          <a:p>
            <a:endParaRPr lang="en-IN" dirty="0"/>
          </a:p>
        </p:txBody>
      </p:sp>
    </p:spTree>
    <p:extLst>
      <p:ext uri="{BB962C8B-B14F-4D97-AF65-F5344CB8AC3E}">
        <p14:creationId xmlns:p14="http://schemas.microsoft.com/office/powerpoint/2010/main" val="34623936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3223711" y="122804"/>
            <a:ext cx="6099463"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DATA COLLECTION</a:t>
            </a:r>
            <a:endParaRPr sz="3200" b="1" dirty="0">
              <a:solidFill>
                <a:schemeClr val="accent4">
                  <a:lumMod val="75000"/>
                </a:schemeClr>
              </a:solidFill>
              <a:latin typeface="Berlin Sans FB Demi" pitchFamily="34" charset="0"/>
            </a:endParaRPr>
          </a:p>
        </p:txBody>
      </p:sp>
      <p:graphicFrame>
        <p:nvGraphicFramePr>
          <p:cNvPr id="3" name="Table 3">
            <a:extLst>
              <a:ext uri="{FF2B5EF4-FFF2-40B4-BE49-F238E27FC236}">
                <a16:creationId xmlns:a16="http://schemas.microsoft.com/office/drawing/2014/main" xmlns="" id="{200781CD-5DC6-DC88-D7C1-3478FFA13C97}"/>
              </a:ext>
            </a:extLst>
          </p:cNvPr>
          <p:cNvGraphicFramePr>
            <a:graphicFrameLocks noGrp="1"/>
          </p:cNvGraphicFramePr>
          <p:nvPr>
            <p:extLst>
              <p:ext uri="{D42A27DB-BD31-4B8C-83A1-F6EECF244321}">
                <p14:modId xmlns:p14="http://schemas.microsoft.com/office/powerpoint/2010/main" val="4199413914"/>
              </p:ext>
            </p:extLst>
          </p:nvPr>
        </p:nvGraphicFramePr>
        <p:xfrm>
          <a:off x="1944547" y="1158263"/>
          <a:ext cx="8215453" cy="4686886"/>
        </p:xfrm>
        <a:graphic>
          <a:graphicData uri="http://schemas.openxmlformats.org/drawingml/2006/table">
            <a:tbl>
              <a:tblPr firstRow="1" bandRow="1">
                <a:tableStyleId>{5C22544A-7EE6-4342-B048-85BDC9FD1C3A}</a:tableStyleId>
              </a:tblPr>
              <a:tblGrid>
                <a:gridCol w="8215453">
                  <a:extLst>
                    <a:ext uri="{9D8B030D-6E8A-4147-A177-3AD203B41FA5}">
                      <a16:colId xmlns:a16="http://schemas.microsoft.com/office/drawing/2014/main" xmlns="" val="2254055910"/>
                    </a:ext>
                  </a:extLst>
                </a:gridCol>
              </a:tblGrid>
              <a:tr h="855338">
                <a:tc>
                  <a:txBody>
                    <a:bodyPr/>
                    <a:lstStyle/>
                    <a:p>
                      <a:pPr algn="ctr"/>
                      <a:r>
                        <a:rPr lang="en-IN" sz="2800" dirty="0"/>
                        <a:t>   STEPS FOLLOWED IN DATA COLLECTION</a:t>
                      </a:r>
                    </a:p>
                  </a:txBody>
                  <a:tcPr>
                    <a:solidFill>
                      <a:srgbClr val="002060"/>
                    </a:solidFill>
                  </a:tcPr>
                </a:tc>
                <a:extLst>
                  <a:ext uri="{0D108BD9-81ED-4DB2-BD59-A6C34878D82A}">
                    <a16:rowId xmlns:a16="http://schemas.microsoft.com/office/drawing/2014/main" xmlns="" val="2591799787"/>
                  </a:ext>
                </a:extLst>
              </a:tr>
              <a:tr h="3831548">
                <a:tc>
                  <a:txBody>
                    <a:bodyPr/>
                    <a:lstStyle/>
                    <a:p>
                      <a:endParaRPr lang="en-IN" dirty="0"/>
                    </a:p>
                    <a:p>
                      <a:endParaRPr lang="en-IN" dirty="0"/>
                    </a:p>
                  </a:txBody>
                  <a:tcPr/>
                </a:tc>
                <a:extLst>
                  <a:ext uri="{0D108BD9-81ED-4DB2-BD59-A6C34878D82A}">
                    <a16:rowId xmlns:a16="http://schemas.microsoft.com/office/drawing/2014/main" xmlns="" val="361309200"/>
                  </a:ext>
                </a:extLst>
              </a:tr>
            </a:tbl>
          </a:graphicData>
        </a:graphic>
      </p:graphicFrame>
      <p:sp>
        <p:nvSpPr>
          <p:cNvPr id="2" name="Rectangle 1">
            <a:extLst>
              <a:ext uri="{FF2B5EF4-FFF2-40B4-BE49-F238E27FC236}">
                <a16:creationId xmlns:a16="http://schemas.microsoft.com/office/drawing/2014/main" xmlns="" id="{6D81F434-8E71-6A59-6222-B5DBBD938966}"/>
              </a:ext>
            </a:extLst>
          </p:cNvPr>
          <p:cNvSpPr/>
          <p:nvPr/>
        </p:nvSpPr>
        <p:spPr>
          <a:xfrm>
            <a:off x="2015409" y="3281473"/>
            <a:ext cx="2457060"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Collecting URL from the page </a:t>
            </a:r>
          </a:p>
        </p:txBody>
      </p:sp>
      <p:sp>
        <p:nvSpPr>
          <p:cNvPr id="7" name="Rectangle 6">
            <a:extLst>
              <a:ext uri="{FF2B5EF4-FFF2-40B4-BE49-F238E27FC236}">
                <a16:creationId xmlns:a16="http://schemas.microsoft.com/office/drawing/2014/main" xmlns="" id="{39D40EBB-1FC9-D702-777D-A068D5C2AC74}"/>
              </a:ext>
            </a:extLst>
          </p:cNvPr>
          <p:cNvSpPr/>
          <p:nvPr/>
        </p:nvSpPr>
        <p:spPr>
          <a:xfrm>
            <a:off x="4805265" y="3263428"/>
            <a:ext cx="2578357"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Copying tab name and class type by inspecting feature</a:t>
            </a:r>
          </a:p>
        </p:txBody>
      </p:sp>
      <p:sp>
        <p:nvSpPr>
          <p:cNvPr id="8" name="Rectangle 7">
            <a:extLst>
              <a:ext uri="{FF2B5EF4-FFF2-40B4-BE49-F238E27FC236}">
                <a16:creationId xmlns:a16="http://schemas.microsoft.com/office/drawing/2014/main" xmlns="" id="{BE87DA34-AE23-8BB9-70EF-94BEE203B594}"/>
              </a:ext>
            </a:extLst>
          </p:cNvPr>
          <p:cNvSpPr/>
          <p:nvPr/>
        </p:nvSpPr>
        <p:spPr>
          <a:xfrm>
            <a:off x="7707088" y="3288522"/>
            <a:ext cx="2323322"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Based on the requirement we will take the columns </a:t>
            </a:r>
          </a:p>
        </p:txBody>
      </p:sp>
      <p:sp>
        <p:nvSpPr>
          <p:cNvPr id="9" name="Rectangle 8">
            <a:extLst>
              <a:ext uri="{FF2B5EF4-FFF2-40B4-BE49-F238E27FC236}">
                <a16:creationId xmlns:a16="http://schemas.microsoft.com/office/drawing/2014/main" xmlns="" id="{9A89037B-C46B-CF0E-8DE8-3539409CB888}"/>
              </a:ext>
            </a:extLst>
          </p:cNvPr>
          <p:cNvSpPr/>
          <p:nvPr/>
        </p:nvSpPr>
        <p:spPr>
          <a:xfrm>
            <a:off x="7707088" y="4813150"/>
            <a:ext cx="2323319" cy="769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 have scraped 2890 rows 13 columns</a:t>
            </a:r>
          </a:p>
        </p:txBody>
      </p:sp>
      <p:sp>
        <p:nvSpPr>
          <p:cNvPr id="11" name="Rectangle 10">
            <a:extLst>
              <a:ext uri="{FF2B5EF4-FFF2-40B4-BE49-F238E27FC236}">
                <a16:creationId xmlns:a16="http://schemas.microsoft.com/office/drawing/2014/main" xmlns="" id="{689C4C7C-8D2B-2F99-1501-89F84F0FB420}"/>
              </a:ext>
            </a:extLst>
          </p:cNvPr>
          <p:cNvSpPr/>
          <p:nvPr/>
        </p:nvSpPr>
        <p:spPr>
          <a:xfrm>
            <a:off x="4730454" y="4739654"/>
            <a:ext cx="2778455" cy="925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By creating a Dictionary we have converted raw to data frame</a:t>
            </a:r>
          </a:p>
        </p:txBody>
      </p:sp>
      <p:sp>
        <p:nvSpPr>
          <p:cNvPr id="13" name="Rectangle 12">
            <a:extLst>
              <a:ext uri="{FF2B5EF4-FFF2-40B4-BE49-F238E27FC236}">
                <a16:creationId xmlns:a16="http://schemas.microsoft.com/office/drawing/2014/main" xmlns="" id="{4F8936BE-BE0B-4574-EFF6-FF27E441B3F1}"/>
              </a:ext>
            </a:extLst>
          </p:cNvPr>
          <p:cNvSpPr/>
          <p:nvPr/>
        </p:nvSpPr>
        <p:spPr>
          <a:xfrm>
            <a:off x="1968744" y="4833470"/>
            <a:ext cx="2509934"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Converting the data to  CSV file </a:t>
            </a:r>
          </a:p>
        </p:txBody>
      </p:sp>
      <p:cxnSp>
        <p:nvCxnSpPr>
          <p:cNvPr id="15" name="Straight Arrow Connector 14">
            <a:extLst>
              <a:ext uri="{FF2B5EF4-FFF2-40B4-BE49-F238E27FC236}">
                <a16:creationId xmlns:a16="http://schemas.microsoft.com/office/drawing/2014/main" xmlns="" id="{347B4919-7D98-EB21-56B9-426B56A24DF4}"/>
              </a:ext>
            </a:extLst>
          </p:cNvPr>
          <p:cNvCxnSpPr>
            <a:endCxn id="7" idx="1"/>
          </p:cNvCxnSpPr>
          <p:nvPr/>
        </p:nvCxnSpPr>
        <p:spPr>
          <a:xfrm>
            <a:off x="4472469" y="3662311"/>
            <a:ext cx="332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74469505-C277-E971-C462-638593AA956B}"/>
              </a:ext>
            </a:extLst>
          </p:cNvPr>
          <p:cNvCxnSpPr/>
          <p:nvPr/>
        </p:nvCxnSpPr>
        <p:spPr>
          <a:xfrm>
            <a:off x="7377391" y="3652768"/>
            <a:ext cx="332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5EEDAEC6-07EB-BB57-8057-F243B3BDD36C}"/>
              </a:ext>
            </a:extLst>
          </p:cNvPr>
          <p:cNvCxnSpPr>
            <a:cxnSpLocks/>
          </p:cNvCxnSpPr>
          <p:nvPr/>
        </p:nvCxnSpPr>
        <p:spPr>
          <a:xfrm>
            <a:off x="8868747" y="4155440"/>
            <a:ext cx="0" cy="657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86569CEC-0AEA-CE16-9390-10452B4EE6C1}"/>
              </a:ext>
            </a:extLst>
          </p:cNvPr>
          <p:cNvCxnSpPr>
            <a:cxnSpLocks/>
          </p:cNvCxnSpPr>
          <p:nvPr/>
        </p:nvCxnSpPr>
        <p:spPr>
          <a:xfrm flipH="1">
            <a:off x="7484071" y="5236611"/>
            <a:ext cx="286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7D712918-ACF6-D39B-9185-72EA2CC4C8ED}"/>
              </a:ext>
            </a:extLst>
          </p:cNvPr>
          <p:cNvCxnSpPr>
            <a:cxnSpLocks/>
          </p:cNvCxnSpPr>
          <p:nvPr/>
        </p:nvCxnSpPr>
        <p:spPr>
          <a:xfrm>
            <a:off x="3201631" y="2936486"/>
            <a:ext cx="0" cy="36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CB61D254-5EEB-F490-7143-EA8364C3F772}"/>
              </a:ext>
            </a:extLst>
          </p:cNvPr>
          <p:cNvCxnSpPr>
            <a:cxnSpLocks/>
          </p:cNvCxnSpPr>
          <p:nvPr/>
        </p:nvCxnSpPr>
        <p:spPr>
          <a:xfrm flipH="1">
            <a:off x="4478678" y="5267708"/>
            <a:ext cx="286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3757CF3A-5F6A-5FA6-D493-C2E657BCACA3}"/>
              </a:ext>
            </a:extLst>
          </p:cNvPr>
          <p:cNvSpPr txBox="1"/>
          <p:nvPr/>
        </p:nvSpPr>
        <p:spPr>
          <a:xfrm>
            <a:off x="28574" y="5387340"/>
            <a:ext cx="5857874" cy="476012"/>
          </a:xfrm>
          <a:prstGeom prst="rect">
            <a:avLst/>
          </a:prstGeom>
          <a:noFill/>
        </p:spPr>
        <p:txBody>
          <a:bodyPr wrap="square" rtlCol="0">
            <a:spAutoFit/>
          </a:bodyPr>
          <a:lstStyle/>
          <a:p>
            <a:endParaRPr lang="en-IN" dirty="0"/>
          </a:p>
        </p:txBody>
      </p:sp>
      <p:sp>
        <p:nvSpPr>
          <p:cNvPr id="30" name="Rectangle 29">
            <a:extLst>
              <a:ext uri="{FF2B5EF4-FFF2-40B4-BE49-F238E27FC236}">
                <a16:creationId xmlns:a16="http://schemas.microsoft.com/office/drawing/2014/main" xmlns="" id="{E5A5B4EF-BA8B-F4D5-66AC-43AD04E2D4C3}"/>
              </a:ext>
            </a:extLst>
          </p:cNvPr>
          <p:cNvSpPr/>
          <p:nvPr/>
        </p:nvSpPr>
        <p:spPr>
          <a:xfrm>
            <a:off x="1961488" y="2074857"/>
            <a:ext cx="2457060"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Requesting the website</a:t>
            </a:r>
          </a:p>
        </p:txBody>
      </p:sp>
    </p:spTree>
    <p:extLst>
      <p:ext uri="{BB962C8B-B14F-4D97-AF65-F5344CB8AC3E}">
        <p14:creationId xmlns:p14="http://schemas.microsoft.com/office/powerpoint/2010/main" val="37785010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04D325D-6079-20E4-CC84-AB4E42681933}"/>
              </a:ext>
            </a:extLst>
          </p:cNvPr>
          <p:cNvSpPr txBox="1"/>
          <p:nvPr/>
        </p:nvSpPr>
        <p:spPr>
          <a:xfrm>
            <a:off x="2692400" y="313030"/>
            <a:ext cx="6644640" cy="584775"/>
          </a:xfrm>
          <a:prstGeom prst="rect">
            <a:avLst/>
          </a:prstGeom>
          <a:solidFill>
            <a:schemeClr val="tx1"/>
          </a:solidFill>
        </p:spPr>
        <p:txBody>
          <a:bodyPr wrap="square" rtlCol="0">
            <a:spAutoFit/>
          </a:bodyPr>
          <a:lstStyle/>
          <a:p>
            <a:pPr algn="ctr"/>
            <a:r>
              <a:rPr lang="en-IN" sz="3200" b="1" dirty="0">
                <a:solidFill>
                  <a:srgbClr val="00B0F0"/>
                </a:solidFill>
                <a:latin typeface="Berlin Sans FB Demi" pitchFamily="34" charset="0"/>
              </a:rPr>
              <a:t>DATA COLLECTION</a:t>
            </a:r>
          </a:p>
        </p:txBody>
      </p:sp>
      <p:graphicFrame>
        <p:nvGraphicFramePr>
          <p:cNvPr id="7" name="Table 7">
            <a:extLst>
              <a:ext uri="{FF2B5EF4-FFF2-40B4-BE49-F238E27FC236}">
                <a16:creationId xmlns:a16="http://schemas.microsoft.com/office/drawing/2014/main" xmlns="" id="{A6091A3F-9104-3093-382F-18C8C3A7D1E3}"/>
              </a:ext>
            </a:extLst>
          </p:cNvPr>
          <p:cNvGraphicFramePr>
            <a:graphicFrameLocks noGrp="1"/>
          </p:cNvGraphicFramePr>
          <p:nvPr>
            <p:extLst>
              <p:ext uri="{D42A27DB-BD31-4B8C-83A1-F6EECF244321}">
                <p14:modId xmlns:p14="http://schemas.microsoft.com/office/powerpoint/2010/main" val="730280422"/>
              </p:ext>
            </p:extLst>
          </p:nvPr>
        </p:nvGraphicFramePr>
        <p:xfrm>
          <a:off x="1539433" y="897805"/>
          <a:ext cx="9016807" cy="5279475"/>
        </p:xfrm>
        <a:graphic>
          <a:graphicData uri="http://schemas.openxmlformats.org/drawingml/2006/table">
            <a:tbl>
              <a:tblPr firstRow="1" bandRow="1">
                <a:tableStyleId>{5C22544A-7EE6-4342-B048-85BDC9FD1C3A}</a:tableStyleId>
              </a:tblPr>
              <a:tblGrid>
                <a:gridCol w="9016807">
                  <a:extLst>
                    <a:ext uri="{9D8B030D-6E8A-4147-A177-3AD203B41FA5}">
                      <a16:colId xmlns:a16="http://schemas.microsoft.com/office/drawing/2014/main" xmlns="" val="1343852767"/>
                    </a:ext>
                  </a:extLst>
                </a:gridCol>
              </a:tblGrid>
              <a:tr h="5279475">
                <a:tc>
                  <a:txBody>
                    <a:bodyPr/>
                    <a:lstStyle/>
                    <a:p>
                      <a:r>
                        <a:rPr lang="en-IN" sz="2000" dirty="0">
                          <a:solidFill>
                            <a:schemeClr val="tx2">
                              <a:lumMod val="20000"/>
                              <a:lumOff val="80000"/>
                            </a:schemeClr>
                          </a:solidFill>
                        </a:rPr>
                        <a:t>THE DATA SET IS COLLECTED FROM SCRAPING THE WEBSITE CARS24.</a:t>
                      </a:r>
                    </a:p>
                    <a:p>
                      <a:r>
                        <a:rPr lang="en-IN" sz="2000" dirty="0">
                          <a:solidFill>
                            <a:schemeClr val="tx2">
                              <a:lumMod val="20000"/>
                              <a:lumOff val="80000"/>
                            </a:schemeClr>
                          </a:solidFill>
                        </a:rPr>
                        <a:t>THE DATA CONTAINS 13 COLUMNS AND 2890 ROWS.</a:t>
                      </a:r>
                    </a:p>
                    <a:p>
                      <a:r>
                        <a:rPr lang="en-IN" sz="2000" dirty="0">
                          <a:solidFill>
                            <a:schemeClr val="tx2">
                              <a:lumMod val="20000"/>
                              <a:lumOff val="80000"/>
                            </a:schemeClr>
                          </a:solidFill>
                        </a:rPr>
                        <a:t>OUT OF 13 COLUMNS 7 ARE CATEGORICAL AND REMAINING 6 ARE NUMERICAL.</a:t>
                      </a:r>
                    </a:p>
                    <a:p>
                      <a:r>
                        <a:rPr lang="en-IN" sz="2000" dirty="0">
                          <a:solidFill>
                            <a:schemeClr val="tx2">
                              <a:lumMod val="20000"/>
                              <a:lumOff val="80000"/>
                            </a:schemeClr>
                          </a:solidFill>
                        </a:rPr>
                        <a:t>WE USED PYTHON</a:t>
                      </a:r>
                      <a:r>
                        <a:rPr lang="en-IN" sz="2000" baseline="0" dirty="0">
                          <a:solidFill>
                            <a:schemeClr val="tx2">
                              <a:lumMod val="20000"/>
                              <a:lumOff val="80000"/>
                            </a:schemeClr>
                          </a:solidFill>
                        </a:rPr>
                        <a:t> LIBRARIES AND URL AND HTML SCRIPT OF THE WEBPAGE TO EXTRACT THE DATA</a:t>
                      </a:r>
                      <a:endParaRPr lang="en-IN" sz="2000" dirty="0">
                        <a:solidFill>
                          <a:schemeClr val="tx2">
                            <a:lumMod val="20000"/>
                            <a:lumOff val="80000"/>
                          </a:schemeClr>
                        </a:solidFill>
                      </a:endParaRPr>
                    </a:p>
                    <a:p>
                      <a:endParaRPr lang="en-IN" sz="2000" dirty="0">
                        <a:solidFill>
                          <a:schemeClr val="tx2">
                            <a:lumMod val="20000"/>
                            <a:lumOff val="80000"/>
                          </a:schemeClr>
                        </a:solidFill>
                      </a:endParaRPr>
                    </a:p>
                  </a:txBody>
                  <a:tcPr/>
                </a:tc>
                <a:extLst>
                  <a:ext uri="{0D108BD9-81ED-4DB2-BD59-A6C34878D82A}">
                    <a16:rowId xmlns:a16="http://schemas.microsoft.com/office/drawing/2014/main" xmlns="" val="3194075317"/>
                  </a:ext>
                </a:extLst>
              </a:tr>
            </a:tbl>
          </a:graphicData>
        </a:graphic>
      </p:graphicFrame>
      <p:pic>
        <p:nvPicPr>
          <p:cNvPr id="9" name="Picture 8">
            <a:extLst>
              <a:ext uri="{FF2B5EF4-FFF2-40B4-BE49-F238E27FC236}">
                <a16:creationId xmlns:a16="http://schemas.microsoft.com/office/drawing/2014/main" xmlns="" id="{2BCEF8EC-2EFA-5CBA-4112-20E9FA44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75" y="2835796"/>
            <a:ext cx="10569936" cy="4022203"/>
          </a:xfrm>
          <a:prstGeom prst="rect">
            <a:avLst/>
          </a:prstGeom>
        </p:spPr>
      </p:pic>
    </p:spTree>
    <p:extLst>
      <p:ext uri="{BB962C8B-B14F-4D97-AF65-F5344CB8AC3E}">
        <p14:creationId xmlns:p14="http://schemas.microsoft.com/office/powerpoint/2010/main" val="3750217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xmlns="" id="{717B5CEA-3236-4F3B-910D-3C353EEDF02F}"/>
              </a:ext>
            </a:extLst>
          </p:cNvPr>
          <p:cNvSpPr txBox="1"/>
          <p:nvPr/>
        </p:nvSpPr>
        <p:spPr>
          <a:xfrm>
            <a:off x="2764135" y="137834"/>
            <a:ext cx="6099463" cy="486247"/>
          </a:xfrm>
          <a:prstGeom prst="rect">
            <a:avLst/>
          </a:prstGeom>
          <a:solidFill>
            <a:schemeClr val="bg2">
              <a:lumMod val="10000"/>
            </a:schemeClr>
          </a:solid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r>
              <a:rPr lang="en-IN" sz="3200" b="1" dirty="0">
                <a:solidFill>
                  <a:schemeClr val="accent4">
                    <a:lumMod val="75000"/>
                  </a:schemeClr>
                </a:solidFill>
                <a:latin typeface="Berlin Sans FB Demi" pitchFamily="34" charset="0"/>
              </a:rPr>
              <a:t>       DATA CLEANING PROCESS</a:t>
            </a:r>
            <a:endParaRPr sz="3200" b="1" dirty="0">
              <a:solidFill>
                <a:schemeClr val="accent4">
                  <a:lumMod val="75000"/>
                </a:schemeClr>
              </a:solidFill>
              <a:latin typeface="Berlin Sans FB Demi" pitchFamily="34" charset="0"/>
            </a:endParaRPr>
          </a:p>
        </p:txBody>
      </p:sp>
      <p:sp>
        <p:nvSpPr>
          <p:cNvPr id="3" name="TextBox 2">
            <a:extLst>
              <a:ext uri="{FF2B5EF4-FFF2-40B4-BE49-F238E27FC236}">
                <a16:creationId xmlns:a16="http://schemas.microsoft.com/office/drawing/2014/main" xmlns="" id="{D4A5BBA2-E090-B5CB-5338-A1D9CD23BD08}"/>
              </a:ext>
            </a:extLst>
          </p:cNvPr>
          <p:cNvSpPr txBox="1"/>
          <p:nvPr/>
        </p:nvSpPr>
        <p:spPr>
          <a:xfrm>
            <a:off x="0" y="690732"/>
            <a:ext cx="8115300" cy="3170099"/>
          </a:xfrm>
          <a:prstGeom prst="rect">
            <a:avLst/>
          </a:prstGeom>
          <a:solidFill>
            <a:schemeClr val="accent4">
              <a:lumMod val="60000"/>
              <a:lumOff val="40000"/>
            </a:schemeClr>
          </a:solidFill>
        </p:spPr>
        <p:txBody>
          <a:bodyPr wrap="square" rtlCol="0">
            <a:spAutoFit/>
          </a:bodyPr>
          <a:lstStyle/>
          <a:p>
            <a:pPr>
              <a:buFont typeface="Arial"/>
              <a:buChar char="•"/>
            </a:pPr>
            <a:r>
              <a:rPr lang="en-US" sz="2000" b="1" dirty="0">
                <a:solidFill>
                  <a:srgbClr val="0070C0"/>
                </a:solidFill>
              </a:rPr>
              <a:t>Our raw data consists of 2890 rows and 18 columns.</a:t>
            </a:r>
          </a:p>
          <a:p>
            <a:pPr>
              <a:buFont typeface="Arial"/>
              <a:buChar char="•"/>
            </a:pPr>
            <a:r>
              <a:rPr lang="en-US" sz="2000" b="1" dirty="0">
                <a:solidFill>
                  <a:srgbClr val="0070C0"/>
                </a:solidFill>
              </a:rPr>
              <a:t>First four columns are unnamed columns which are just duplicated values of index so we removed these columns.</a:t>
            </a:r>
          </a:p>
          <a:p>
            <a:pPr>
              <a:buFont typeface="Arial"/>
              <a:buChar char="•"/>
            </a:pPr>
            <a:r>
              <a:rPr lang="en-US" sz="2000" b="1" dirty="0">
                <a:solidFill>
                  <a:srgbClr val="0070C0"/>
                </a:solidFill>
              </a:rPr>
              <a:t>we check unique values in each categorical columns first.</a:t>
            </a:r>
          </a:p>
          <a:p>
            <a:pPr>
              <a:buFont typeface="Arial"/>
              <a:buChar char="•"/>
            </a:pPr>
            <a:r>
              <a:rPr lang="en-US" sz="2000" b="1" dirty="0">
                <a:solidFill>
                  <a:srgbClr val="0070C0"/>
                </a:solidFill>
              </a:rPr>
              <a:t> We keep one unique value for </a:t>
            </a:r>
            <a:r>
              <a:rPr lang="en-US" sz="2000" b="1" dirty="0" err="1">
                <a:solidFill>
                  <a:srgbClr val="0070C0"/>
                </a:solidFill>
              </a:rPr>
              <a:t>each,city,state,make</a:t>
            </a:r>
            <a:r>
              <a:rPr lang="en-US" sz="2000" b="1" dirty="0">
                <a:solidFill>
                  <a:srgbClr val="0070C0"/>
                </a:solidFill>
              </a:rPr>
              <a:t> and model</a:t>
            </a:r>
          </a:p>
          <a:p>
            <a:pPr>
              <a:buFont typeface="Arial"/>
              <a:buChar char="•"/>
            </a:pPr>
            <a:r>
              <a:rPr lang="en-US" sz="2000" b="1" dirty="0">
                <a:solidFill>
                  <a:srgbClr val="0070C0"/>
                </a:solidFill>
              </a:rPr>
              <a:t>In the transmission column we fill the missing values with "manual" because it is the mode.</a:t>
            </a:r>
          </a:p>
          <a:p>
            <a:pPr>
              <a:buFont typeface="Arial"/>
              <a:buChar char="•"/>
            </a:pPr>
            <a:r>
              <a:rPr lang="en-US" sz="2000" b="1" dirty="0">
                <a:solidFill>
                  <a:srgbClr val="0070C0"/>
                </a:solidFill>
              </a:rPr>
              <a:t>year, fuel and owner column need not be changed.</a:t>
            </a:r>
          </a:p>
          <a:p>
            <a:pPr>
              <a:buFont typeface="Arial"/>
              <a:buChar char="•"/>
            </a:pPr>
            <a:r>
              <a:rPr lang="en-US" sz="2000" b="1" dirty="0">
                <a:solidFill>
                  <a:srgbClr val="0070C0"/>
                </a:solidFill>
              </a:rPr>
              <a:t>the series column has incoherent values so we drop that column.</a:t>
            </a:r>
          </a:p>
          <a:p>
            <a:pPr>
              <a:buFont typeface="Arial"/>
              <a:buChar char="•"/>
            </a:pPr>
            <a:r>
              <a:rPr lang="en-US" sz="2000" b="1" dirty="0">
                <a:solidFill>
                  <a:srgbClr val="0070C0"/>
                </a:solidFill>
              </a:rPr>
              <a:t>Now our data is cleaned with 2890 rows and 13 columns</a:t>
            </a:r>
            <a:endParaRPr lang="en-IN" sz="2000" b="1" dirty="0">
              <a:solidFill>
                <a:srgbClr val="0070C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6013" r="-7488" b="-47735"/>
          <a:stretch/>
        </p:blipFill>
        <p:spPr>
          <a:xfrm>
            <a:off x="0" y="3943350"/>
            <a:ext cx="6962775" cy="5415675"/>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3256" b="-72245"/>
          <a:stretch/>
        </p:blipFill>
        <p:spPr>
          <a:xfrm>
            <a:off x="7680766" y="929774"/>
            <a:ext cx="5553075" cy="7337925"/>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58651" b="-58563"/>
          <a:stretch/>
        </p:blipFill>
        <p:spPr>
          <a:xfrm>
            <a:off x="6428801" y="4156106"/>
            <a:ext cx="6323453" cy="5652000"/>
          </a:xfrm>
          <a:prstGeom prst="rect">
            <a:avLst/>
          </a:prstGeom>
          <a:ln>
            <a:solidFill>
              <a:schemeClr val="tx1"/>
            </a:solidFill>
          </a:ln>
        </p:spPr>
      </p:pic>
    </p:spTree>
    <p:extLst>
      <p:ext uri="{BB962C8B-B14F-4D97-AF65-F5344CB8AC3E}">
        <p14:creationId xmlns:p14="http://schemas.microsoft.com/office/powerpoint/2010/main" val="18772121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5" dur="500"/>
                                        <p:tgtEl>
                                          <p:spTgt spid="3">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Opulent</Template>
  <TotalTime>1144</TotalTime>
  <Words>1269</Words>
  <Application>Microsoft Office PowerPoint</Application>
  <PresentationFormat>Custom</PresentationFormat>
  <Paragraphs>240</Paragraphs>
  <Slides>37</Slides>
  <Notes>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Opulent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ibteda azeem</cp:lastModifiedBy>
  <cp:revision>105</cp:revision>
  <dcterms:created xsi:type="dcterms:W3CDTF">2021-02-16T05:19:01Z</dcterms:created>
  <dcterms:modified xsi:type="dcterms:W3CDTF">2023-03-31T15:25:04Z</dcterms:modified>
</cp:coreProperties>
</file>